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140" r:id="rId3"/>
    <p:sldId id="1157" r:id="rId4"/>
    <p:sldId id="1158" r:id="rId5"/>
    <p:sldId id="1156" r:id="rId6"/>
    <p:sldId id="1159" r:id="rId7"/>
    <p:sldId id="1161" r:id="rId8"/>
    <p:sldId id="1160" r:id="rId9"/>
    <p:sldId id="1162" r:id="rId10"/>
    <p:sldId id="1142" r:id="rId11"/>
    <p:sldId id="1163" r:id="rId12"/>
    <p:sldId id="1164" r:id="rId13"/>
    <p:sldId id="1165" r:id="rId14"/>
    <p:sldId id="1166" r:id="rId15"/>
    <p:sldId id="1143" r:id="rId16"/>
    <p:sldId id="1144" r:id="rId17"/>
    <p:sldId id="1145" r:id="rId18"/>
    <p:sldId id="1146" r:id="rId19"/>
    <p:sldId id="1168" r:id="rId20"/>
    <p:sldId id="1147" r:id="rId21"/>
    <p:sldId id="1169" r:id="rId22"/>
    <p:sldId id="1170" r:id="rId23"/>
    <p:sldId id="1148" r:id="rId24"/>
    <p:sldId id="1167" r:id="rId25"/>
    <p:sldId id="1171" r:id="rId26"/>
    <p:sldId id="1172" r:id="rId27"/>
    <p:sldId id="1173" r:id="rId28"/>
    <p:sldId id="1149" r:id="rId29"/>
    <p:sldId id="1174" r:id="rId30"/>
    <p:sldId id="1175" r:id="rId31"/>
    <p:sldId id="1176" r:id="rId32"/>
    <p:sldId id="1150" r:id="rId33"/>
    <p:sldId id="1177" r:id="rId34"/>
    <p:sldId id="1151" r:id="rId35"/>
    <p:sldId id="1152" r:id="rId36"/>
    <p:sldId id="1178" r:id="rId37"/>
    <p:sldId id="1141"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00AEEF"/>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79" autoAdjust="0"/>
  </p:normalViewPr>
  <p:slideViewPr>
    <p:cSldViewPr showGuides="1">
      <p:cViewPr varScale="1">
        <p:scale>
          <a:sx n="113" d="100"/>
          <a:sy n="113" d="100"/>
        </p:scale>
        <p:origin x="510"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第十八章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电功率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98834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400" b="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专题提优特训</a:t>
            </a:r>
            <a:r>
              <a:rPr lang="en-US" altLang="zh-CN" sz="4400" b="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4400" b="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电功率之动态电路和范围问题</a:t>
            </a:r>
            <a:endParaRPr lang="zh-CN" altLang="en-US" sz="4400" b="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，不计温度对灯丝电阻的影响，在保证电路元件安全的前提下，下列说法错误的是（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小灯泡正常工作时电流为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接入电路的最小阻值为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电路总功率最小值为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3.375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接入电路的最大阻值为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11630" y="4997355"/>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0.jpg" descr="id:2147501143;FounderCES"/>
          <p:cNvPicPr/>
          <p:nvPr/>
        </p:nvPicPr>
        <p:blipFill>
          <a:blip r:embed="rId2"/>
          <a:stretch>
            <a:fillRect/>
          </a:stretch>
        </p:blipFill>
        <p:spPr>
          <a:xfrm>
            <a:off x="9479582" y="2846377"/>
            <a:ext cx="2217732" cy="2203664"/>
          </a:xfrm>
          <a:prstGeom prst="rect">
            <a:avLst/>
          </a:prstGeom>
        </p:spPr>
      </p:pic>
      <p:sp>
        <p:nvSpPr>
          <p:cNvPr id="5" name="矩形 4"/>
          <p:cNvSpPr/>
          <p:nvPr/>
        </p:nvSpPr>
        <p:spPr>
          <a:xfrm>
            <a:off x="2385294" y="290675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3362715"/>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可知，小灯泡正常工作时电流：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𝑃</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串联，小灯泡允许通过的最大电流为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，滑动变阻器允许通过的最大电流为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，由串联电路的电流特点可知，电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路中允许通过的最大电流为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，由欧姆定律可知，小灯泡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，由欧姆定律可知，此时电路中的总电阻：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92696"/>
                <a:ext cx="11485848" cy="3362715"/>
              </a:xfrm>
              <a:blipFill rotWithShape="1">
                <a:blip r:embed="rId2"/>
                <a:stretch>
                  <a:fillRect l="-2" t="-16" r="1" b="-1691"/>
                </a:stretch>
              </a:blipFill>
            </p:spPr>
            <p:txBody>
              <a:bodyPr/>
              <a:lstStyle/>
              <a:p>
                <a:r>
                  <a:rPr lang="zh-CN" altLang="en-US">
                    <a:noFill/>
                  </a:rPr>
                  <a:t> </a:t>
                </a:r>
              </a:p>
            </p:txBody>
          </p:sp>
        </mc:Fallback>
      </mc:AlternateContent>
      <p:sp>
        <p:nvSpPr>
          <p:cNvPr id="3" name="矩形 2"/>
          <p:cNvSpPr/>
          <p:nvPr/>
        </p:nvSpPr>
        <p:spPr>
          <a:xfrm>
            <a:off x="5519142" y="6102618"/>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0.jpg" descr="id:2147501143;FounderCES"/>
          <p:cNvPicPr/>
          <p:nvPr/>
        </p:nvPicPr>
        <p:blipFill>
          <a:blip r:embed="rId3"/>
          <a:stretch>
            <a:fillRect/>
          </a:stretch>
        </p:blipFill>
        <p:spPr>
          <a:xfrm>
            <a:off x="5087094" y="3951640"/>
            <a:ext cx="2217732" cy="220366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65823"/>
                <a:ext cx="11485848" cy="459542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串联电路的电阻特点可知，</a:t>
                </a:r>
                <a:r>
                  <a:rPr lang="en-US" altLang="zh-CN" i="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断开时，小灯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并联，由欧姆定律可知，当</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电阻最大时，通过滑动变阻器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的电流最小，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由并联电路的电流特点可知，电路中的总电流最小，通过滑动变阻器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2</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大</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，此时通过定值电阻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，则电路中的最小总电流为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，电路总功率的最小值：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3.375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65823"/>
                <a:ext cx="11485848" cy="4595425"/>
              </a:xfrm>
              <a:blipFill rotWithShape="1">
                <a:blip r:embed="rId2"/>
                <a:stretch>
                  <a:fillRect l="-2" t="-6" r="1" b="5"/>
                </a:stretch>
              </a:blipFill>
            </p:spPr>
            <p:txBody>
              <a:bodyPr/>
              <a:lstStyle/>
              <a:p>
                <a:r>
                  <a:rPr lang="zh-CN" altLang="en-US">
                    <a:noFill/>
                  </a:rPr>
                  <a:t> </a:t>
                </a:r>
              </a:p>
            </p:txBody>
          </p:sp>
        </mc:Fallback>
      </mc:AlternateContent>
      <p:sp>
        <p:nvSpPr>
          <p:cNvPr id="3" name="矩形 2"/>
          <p:cNvSpPr/>
          <p:nvPr/>
        </p:nvSpPr>
        <p:spPr>
          <a:xfrm>
            <a:off x="10044020" y="3272266"/>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0.jpg" descr="id:2147501143;FounderCES"/>
          <p:cNvPicPr/>
          <p:nvPr/>
        </p:nvPicPr>
        <p:blipFill>
          <a:blip r:embed="rId3"/>
          <a:stretch>
            <a:fillRect/>
          </a:stretch>
        </p:blipFill>
        <p:spPr>
          <a:xfrm>
            <a:off x="9611972" y="1121288"/>
            <a:ext cx="2217732" cy="220366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5853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两端的电压，因为电压表的测量范围为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两端的最大电压为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，由串联电路的分压原理可知，此时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接入电路的阻值最大，由串联电路的电压特点可知，小灯泡</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接入电路的最大阻值：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58538"/>
              </a:xfrm>
              <a:blipFill rotWithShape="1">
                <a:blip r:embed="rId2"/>
                <a:stretch>
                  <a:fillRect l="-2" t="-18" r="1" b="-1374"/>
                </a:stretch>
              </a:blipFill>
            </p:spPr>
            <p:txBody>
              <a:bodyPr/>
              <a:lstStyle/>
              <a:p>
                <a:r>
                  <a:rPr lang="zh-CN" altLang="en-US">
                    <a:noFill/>
                  </a:rPr>
                  <a:t> </a:t>
                </a:r>
              </a:p>
            </p:txBody>
          </p:sp>
        </mc:Fallback>
      </mc:AlternateContent>
      <p:sp>
        <p:nvSpPr>
          <p:cNvPr id="3" name="矩形 2"/>
          <p:cNvSpPr/>
          <p:nvPr/>
        </p:nvSpPr>
        <p:spPr>
          <a:xfrm>
            <a:off x="5176618" y="5761498"/>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0.jpg" descr="id:2147501143;FounderCES"/>
          <p:cNvPicPr/>
          <p:nvPr/>
        </p:nvPicPr>
        <p:blipFill>
          <a:blip r:embed="rId3"/>
          <a:stretch>
            <a:fillRect/>
          </a:stretch>
        </p:blipFill>
        <p:spPr>
          <a:xfrm>
            <a:off x="4813578" y="3645024"/>
            <a:ext cx="2217732" cy="220366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405890"/>
            <a:ext cx="11485880" cy="2284095"/>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解决动态电路问题</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首先要将电路分解</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分析各种情况下电路元件的连接情况</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电表的测量对象</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必要时可以画出简易的等效电路图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再根据等效电路图进行分析、计算</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9322" y="1389737"/>
            <a:ext cx="1901811" cy="49322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23824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）如图所示的电路，电源电压保持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不考虑温度对灯丝电阻的影响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的规格为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）小灯泡的电阻；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90042" y="5175776"/>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1.jpg" descr="id:2147501150;FounderCES"/>
          <p:cNvPicPr/>
          <p:nvPr/>
        </p:nvPicPr>
        <p:blipFill>
          <a:blip r:embed="rId2"/>
          <a:stretch>
            <a:fillRect/>
          </a:stretch>
        </p:blipFill>
        <p:spPr>
          <a:xfrm>
            <a:off x="8039422" y="2995449"/>
            <a:ext cx="3165898" cy="2238241"/>
          </a:xfrm>
          <a:prstGeom prst="rect">
            <a:avLst/>
          </a:prstGeom>
        </p:spPr>
      </p:pic>
      <p:sp>
        <p:nvSpPr>
          <p:cNvPr id="5" name="矩形 4"/>
          <p:cNvSpPr/>
          <p:nvPr/>
        </p:nvSpPr>
        <p:spPr>
          <a:xfrm>
            <a:off x="478582" y="3623104"/>
            <a:ext cx="816249" cy="461665"/>
          </a:xfrm>
          <a:prstGeom prst="rect">
            <a:avLst/>
          </a:prstGeom>
        </p:spPr>
        <p:txBody>
          <a:bodyPr wrap="none">
            <a:spAutoFit/>
          </a:bodyPr>
          <a:lstStyle/>
          <a:p>
            <a:r>
              <a:rPr lang="en-US" altLang="zh-CN" sz="2400"/>
              <a:t>12 Ω</a:t>
            </a:r>
            <a:endParaRPr lang="zh-CN" altLang="en-US"/>
          </a:p>
        </p:txBody>
      </p:sp>
      <mc:AlternateContent xmlns:mc="http://schemas.openxmlformats.org/markup-compatibility/2006" xmlns:a14="http://schemas.microsoft.com/office/drawing/2010/main">
        <mc:Choice Requires="a14">
          <p:sp>
            <p:nvSpPr>
              <p:cNvPr id="6" name="内容占位符 1"/>
              <p:cNvSpPr txBox="1"/>
              <p:nvPr/>
            </p:nvSpPr>
            <p:spPr bwMode="auto">
              <a:xfrm>
                <a:off x="360854" y="4014532"/>
                <a:ext cx="7174512" cy="72616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0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P</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014532"/>
                <a:ext cx="7174512" cy="726161"/>
              </a:xfrm>
              <a:prstGeom prst="rect">
                <a:avLst/>
              </a:prstGeom>
              <a:blipFill rotWithShape="1">
                <a:blip r:embed="rId3"/>
                <a:stretch>
                  <a:fillRect l="-2" t="-9" r="6" b="-177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5979"/>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电路消耗的电能；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389642" y="3802725"/>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1.jpg" descr="id:2147501150;FounderCES"/>
          <p:cNvPicPr/>
          <p:nvPr/>
        </p:nvPicPr>
        <p:blipFill>
          <a:blip r:embed="rId2"/>
          <a:stretch>
            <a:fillRect/>
          </a:stretch>
        </p:blipFill>
        <p:spPr>
          <a:xfrm>
            <a:off x="4439022" y="1622398"/>
            <a:ext cx="3165898" cy="2238241"/>
          </a:xfrm>
          <a:prstGeom prst="rect">
            <a:avLst/>
          </a:prstGeom>
        </p:spPr>
      </p:pic>
      <p:sp>
        <p:nvSpPr>
          <p:cNvPr id="5" name="矩形 4"/>
          <p:cNvSpPr/>
          <p:nvPr/>
        </p:nvSpPr>
        <p:spPr>
          <a:xfrm>
            <a:off x="487208" y="1713018"/>
            <a:ext cx="877163" cy="461665"/>
          </a:xfrm>
          <a:prstGeom prst="rect">
            <a:avLst/>
          </a:prstGeom>
        </p:spPr>
        <p:txBody>
          <a:bodyPr wrap="none">
            <a:spAutoFit/>
          </a:bodyPr>
          <a:lstStyle/>
          <a:p>
            <a:r>
              <a:rPr lang="en-US" altLang="zh-CN" sz="2400"/>
              <a:t>180 J</a:t>
            </a:r>
            <a:endParaRPr lang="zh-CN" altLang="en-US"/>
          </a:p>
        </p:txBody>
      </p:sp>
      <mc:AlternateContent xmlns:mc="http://schemas.openxmlformats.org/markup-compatibility/2006" xmlns:a14="http://schemas.microsoft.com/office/drawing/2010/main">
        <mc:Choice Requires="a14">
          <p:sp>
            <p:nvSpPr>
              <p:cNvPr id="6" name="内容占位符 2"/>
              <p:cNvSpPr txBox="1"/>
              <p:nvPr/>
            </p:nvSpPr>
            <p:spPr bwMode="auto">
              <a:xfrm>
                <a:off x="360854" y="4334923"/>
                <a:ext cx="11485848" cy="13263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串联，电路中的总电阻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电路消耗的电能：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2"/>
              <p:cNvSpPr txBox="1">
                <a:spLocks noRot="1" noChangeAspect="1" noMove="1" noResize="1" noEditPoints="1" noAdjustHandles="1" noChangeArrowheads="1" noChangeShapeType="1" noTextEdit="1"/>
              </p:cNvSpPr>
              <p:nvPr/>
            </p:nvSpPr>
            <p:spPr bwMode="auto">
              <a:xfrm>
                <a:off x="360854" y="4334923"/>
                <a:ext cx="11485848" cy="1326325"/>
              </a:xfrm>
              <a:prstGeom prst="rect">
                <a:avLst/>
              </a:prstGeom>
              <a:blipFill rotWithShape="1">
                <a:blip r:embed="rId3"/>
                <a:stretch>
                  <a:fillRect l="-2" t="-31" r="1" b="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）当所有开关都闭合时，电流表的示数；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33658" y="3475223"/>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1.jpg" descr="id:2147501150;FounderCES"/>
          <p:cNvPicPr/>
          <p:nvPr/>
        </p:nvPicPr>
        <p:blipFill>
          <a:blip r:embed="rId2"/>
          <a:stretch>
            <a:fillRect/>
          </a:stretch>
        </p:blipFill>
        <p:spPr>
          <a:xfrm>
            <a:off x="4583038" y="1294896"/>
            <a:ext cx="3165898" cy="2238241"/>
          </a:xfrm>
          <a:prstGeom prst="rect">
            <a:avLst/>
          </a:prstGeom>
        </p:spPr>
      </p:pic>
      <p:sp>
        <p:nvSpPr>
          <p:cNvPr id="5" name="矩形 4"/>
          <p:cNvSpPr/>
          <p:nvPr/>
        </p:nvSpPr>
        <p:spPr>
          <a:xfrm>
            <a:off x="516371" y="1383159"/>
            <a:ext cx="852156" cy="461665"/>
          </a:xfrm>
          <a:prstGeom prst="rect">
            <a:avLst/>
          </a:prstGeom>
        </p:spPr>
        <p:txBody>
          <a:bodyPr wrap="none">
            <a:spAutoFit/>
          </a:bodyPr>
          <a:lstStyle/>
          <a:p>
            <a:r>
              <a:rPr lang="en-US" altLang="zh-CN" sz="2400"/>
              <a:t>0</a:t>
            </a:r>
            <a:r>
              <a:rPr lang="en-US" altLang="zh-CN" sz="2400">
                <a:cs typeface="Times New Roman" panose="02020603050405020304" pitchFamily="18" charset="0"/>
              </a:rPr>
              <a:t>.</a:t>
            </a:r>
            <a:r>
              <a:rPr lang="en-US" altLang="zh-CN" sz="2400"/>
              <a:t>8 A</a:t>
            </a:r>
            <a:endParaRPr lang="zh-CN" altLang="en-US"/>
          </a:p>
        </p:txBody>
      </p:sp>
      <mc:AlternateContent xmlns:mc="http://schemas.openxmlformats.org/markup-compatibility/2006" xmlns:a14="http://schemas.microsoft.com/office/drawing/2010/main">
        <mc:Choice Requires="a14">
          <p:sp>
            <p:nvSpPr>
              <p:cNvPr id="6" name="内容占位符 3"/>
              <p:cNvSpPr txBox="1"/>
              <p:nvPr/>
            </p:nvSpPr>
            <p:spPr bwMode="auto">
              <a:xfrm>
                <a:off x="360854" y="3943227"/>
                <a:ext cx="11485848" cy="258211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当所有开关都闭合时，</a:t>
                </a:r>
                <a:r>
                  <a:rPr lang="en-US" altLang="zh-CN"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和</a:t>
                </a:r>
                <a:r>
                  <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并联，</a:t>
                </a:r>
                <a:r>
                  <a:rPr lang="en-US" altLang="zh-CN"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被短路，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sz="1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，干路电流为</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3"/>
              <p:cNvSpPr txBox="1">
                <a:spLocks noRot="1" noChangeAspect="1" noMove="1" noResize="1" noEditPoints="1" noAdjustHandles="1" noChangeArrowheads="1" noChangeShapeType="1" noTextEdit="1"/>
              </p:cNvSpPr>
              <p:nvPr/>
            </p:nvSpPr>
            <p:spPr bwMode="auto">
              <a:xfrm>
                <a:off x="360854" y="3943227"/>
                <a:ext cx="11485848" cy="2582117"/>
              </a:xfrm>
              <a:prstGeom prst="rect">
                <a:avLst/>
              </a:prstGeom>
              <a:blipFill rotWithShape="1">
                <a:blip r:embed="rId3"/>
                <a:stretch>
                  <a:fillRect l="-2" t="-20" r="1" b="-749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1688095" y="4749479"/>
            <a:ext cx="589771" cy="456467"/>
          </a:xfrm>
          <a:prstGeom prst="rect">
            <a:avLst/>
          </a:prstGeom>
        </p:spPr>
      </p:pic>
      <p:sp>
        <p:nvSpPr>
          <p:cNvPr id="8" name="矩形 7"/>
          <p:cNvSpPr/>
          <p:nvPr/>
        </p:nvSpPr>
        <p:spPr>
          <a:xfrm>
            <a:off x="2278782" y="4642316"/>
            <a:ext cx="9495912" cy="1200329"/>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当电路中两点之间没有任何用电器</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两点可结为一点</a:t>
            </a:r>
            <a:r>
              <a:rPr lang="en-US" altLang="zh-CN" sz="2400" b="0">
                <a:solidFill>
                  <a:srgbClr val="00AEEF"/>
                </a:solidFill>
                <a:latin typeface="宋体" panose="02010600030101010101" pitchFamily="2" charset="-122"/>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当用电器或电表接在电路一点时</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用电器或电表被短路</a:t>
            </a:r>
            <a:endParaRPr lang="zh-CN" altLang="zh-CN" sz="900" b="0">
              <a:solidFill>
                <a:srgbClr val="00AEEF"/>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3372"/>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）在保证电路安全的情况下，此电路的最小功率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80233" y="3183133"/>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41.jpg" descr="id:2147501150;FounderCES"/>
          <p:cNvPicPr/>
          <p:nvPr/>
        </p:nvPicPr>
        <p:blipFill>
          <a:blip r:embed="rId2"/>
          <a:stretch>
            <a:fillRect/>
          </a:stretch>
        </p:blipFill>
        <p:spPr>
          <a:xfrm>
            <a:off x="4871070" y="1322593"/>
            <a:ext cx="2787986" cy="1971063"/>
          </a:xfrm>
          <a:prstGeom prst="rect">
            <a:avLst/>
          </a:prstGeom>
        </p:spPr>
      </p:pic>
      <p:sp>
        <p:nvSpPr>
          <p:cNvPr id="5" name="矩形 4"/>
          <p:cNvSpPr/>
          <p:nvPr/>
        </p:nvSpPr>
        <p:spPr>
          <a:xfrm>
            <a:off x="466157" y="1340768"/>
            <a:ext cx="948529" cy="461665"/>
          </a:xfrm>
          <a:prstGeom prst="rect">
            <a:avLst/>
          </a:prstGeom>
        </p:spPr>
        <p:txBody>
          <a:bodyPr wrap="none">
            <a:spAutoFit/>
          </a:bodyPr>
          <a:lstStyle/>
          <a:p>
            <a:r>
              <a:rPr lang="en-US" altLang="zh-CN" sz="2400"/>
              <a:t>0</a:t>
            </a:r>
            <a:r>
              <a:rPr lang="en-US" altLang="zh-CN" sz="2400">
                <a:cs typeface="Times New Roman" panose="02020603050405020304" pitchFamily="18" charset="0"/>
              </a:rPr>
              <a:t>.</a:t>
            </a:r>
            <a:r>
              <a:rPr lang="en-US" altLang="zh-CN" sz="2400"/>
              <a:t>9 W</a:t>
            </a:r>
            <a:endParaRPr lang="zh-CN" altLang="en-US"/>
          </a:p>
        </p:txBody>
      </p:sp>
      <mc:AlternateContent xmlns:mc="http://schemas.openxmlformats.org/markup-compatibility/2006" xmlns:a14="http://schemas.microsoft.com/office/drawing/2010/main">
        <mc:Choice Requires="a14">
          <p:sp>
            <p:nvSpPr>
              <p:cNvPr id="6" name="内容占位符 6"/>
              <p:cNvSpPr txBox="1"/>
              <p:nvPr/>
            </p:nvSpPr>
            <p:spPr bwMode="auto">
              <a:xfrm>
                <a:off x="360854" y="3609164"/>
                <a:ext cx="11485848" cy="29334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为保证电路安全，电压表示数为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时电路中的电阻最大，功率最小；当电压表示数为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，电路的最小电功率为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6"/>
              <p:cNvSpPr txBox="1">
                <a:spLocks noRot="1" noChangeAspect="1" noMove="1" noResize="1" noEditPoints="1" noAdjustHandles="1" noChangeArrowheads="1" noChangeShapeType="1" noTextEdit="1"/>
              </p:cNvSpPr>
              <p:nvPr/>
            </p:nvSpPr>
            <p:spPr bwMode="auto">
              <a:xfrm>
                <a:off x="360854" y="3609164"/>
                <a:ext cx="11485848" cy="2933432"/>
              </a:xfrm>
              <a:prstGeom prst="rect">
                <a:avLst/>
              </a:prstGeom>
              <a:blipFill rotWithShape="1">
                <a:blip r:embed="rId3"/>
                <a:stretch>
                  <a:fillRect l="-2" t="-16"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7" name="矩形 6"/>
          <p:cNvSpPr/>
          <p:nvPr/>
        </p:nvSpPr>
        <p:spPr>
          <a:xfrm>
            <a:off x="1896813" y="4137432"/>
            <a:ext cx="9941263" cy="646331"/>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a:solidFill>
                  <a:srgbClr val="00AEEF"/>
                </a:solidFill>
                <a:ea typeface="楷体" panose="02010609060101010101" pitchFamily="49" charset="-122"/>
                <a:cs typeface="Times New Roman" panose="02020603050405020304" pitchFamily="18" charset="0"/>
              </a:rPr>
              <a:t>判断电路连接方式的时候</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有电压表的地方看作断路</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把电流表看作导线</a:t>
            </a:r>
            <a:endParaRPr lang="zh-CN" altLang="zh-CN" sz="900" b="0">
              <a:solidFill>
                <a:srgbClr val="00AEEF"/>
              </a:solidFill>
              <a:cs typeface="Times New Roman" panose="02020603050405020304" pitchFamily="18" charset="0"/>
            </a:endParaRPr>
          </a:p>
        </p:txBody>
      </p:sp>
      <p:pic>
        <p:nvPicPr>
          <p:cNvPr id="8" name="图片 7"/>
          <p:cNvPicPr>
            <a:picLocks noChangeAspect="1"/>
          </p:cNvPicPr>
          <p:nvPr/>
        </p:nvPicPr>
        <p:blipFill>
          <a:blip r:embed="rId4"/>
          <a:stretch>
            <a:fillRect/>
          </a:stretch>
        </p:blipFill>
        <p:spPr>
          <a:xfrm>
            <a:off x="1465492" y="4195186"/>
            <a:ext cx="490753" cy="360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908685"/>
            <a:ext cx="11485880" cy="2143125"/>
          </a:xfrm>
          <a:solidFill>
            <a:srgbClr val="E1F4FC"/>
          </a:solidFill>
        </p:spPr>
        <p:txBody>
          <a:bodyPr>
            <a:noAutofit/>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本题考查欧姆定律、电功率、等效电路的判断</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做此类题时首先判断电路的连接方式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把电压表看作断路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电流表看作导线</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画出等效电路图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把繁杂的电路画成简单的串、并联电路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结合相应的公式求解</a:t>
            </a:r>
            <a:r>
              <a:rPr lang="en-US" altLang="zh-CN">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602" y="908214"/>
            <a:ext cx="1919585" cy="484340"/>
          </a:xfrm>
          <a:prstGeom prst="rect">
            <a:avLst/>
          </a:prstGeom>
        </p:spPr>
      </p:pic>
      <p:sp>
        <p:nvSpPr>
          <p:cNvPr id="5" name="内容占位符 1"/>
          <p:cNvSpPr txBox="1"/>
          <p:nvPr/>
        </p:nvSpPr>
        <p:spPr bwMode="auto">
          <a:xfrm>
            <a:off x="360854" y="3459132"/>
            <a:ext cx="11485848" cy="1200329"/>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电源电压不变时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电路中电流最小时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电路的总功率最小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电路中电流最大时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电路的总功率最大</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51818" y="3470757"/>
            <a:ext cx="1915141" cy="4976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427"/>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枣庄中考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）如图所示，电源电压保持不变，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位于最右端时，电压表的示数为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移至中点时，电压表示数为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电路的最大功率为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389636" y="5662989"/>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87230" y="893458"/>
            <a:ext cx="4304122" cy="446969"/>
          </a:xfrm>
          <a:prstGeom prst="rect">
            <a:avLst/>
          </a:prstGeom>
        </p:spPr>
      </p:pic>
      <p:pic>
        <p:nvPicPr>
          <p:cNvPr id="5" name="gyc239.jpg" descr="id:2147501129;FounderCES"/>
          <p:cNvPicPr/>
          <p:nvPr/>
        </p:nvPicPr>
        <p:blipFill>
          <a:blip r:embed="rId3"/>
          <a:stretch>
            <a:fillRect/>
          </a:stretch>
        </p:blipFill>
        <p:spPr>
          <a:xfrm>
            <a:off x="6879094" y="3600934"/>
            <a:ext cx="2528480" cy="2095446"/>
          </a:xfrm>
          <a:prstGeom prst="rect">
            <a:avLst/>
          </a:prstGeom>
        </p:spPr>
      </p:pic>
      <p:sp>
        <p:nvSpPr>
          <p:cNvPr id="6" name="矩形 5"/>
          <p:cNvSpPr/>
          <p:nvPr/>
        </p:nvSpPr>
        <p:spPr>
          <a:xfrm>
            <a:off x="8523226" y="3112152"/>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2228" y="1098617"/>
            <a:ext cx="11485848" cy="563231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电源电压保持</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，电压表测量范围为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的规格为</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的规格为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合开关，为了保证电路安全，在滑动变阻器滑片移动过程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消耗电功率允许的变化范围为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允许接入电路阻值的变化范围为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电路消耗总电功率允许的变化范围为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387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387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80675" y="292470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re247.jpg" descr="id:2147501164;FounderCES"/>
          <p:cNvPicPr/>
          <p:nvPr/>
        </p:nvPicPr>
        <p:blipFill>
          <a:blip r:embed="rId2">
            <a:clrChange>
              <a:clrFrom>
                <a:srgbClr val="FFFFFF"/>
              </a:clrFrom>
              <a:clrTo>
                <a:srgbClr val="FFFFFF">
                  <a:alpha val="0"/>
                </a:srgbClr>
              </a:clrTo>
            </a:clrChange>
          </a:blip>
          <a:stretch>
            <a:fillRect/>
          </a:stretch>
        </p:blipFill>
        <p:spPr>
          <a:xfrm>
            <a:off x="8399462" y="1220212"/>
            <a:ext cx="3294598" cy="1883295"/>
          </a:xfrm>
          <a:prstGeom prst="rect">
            <a:avLst/>
          </a:prstGeom>
        </p:spPr>
      </p:pic>
      <p:sp>
        <p:nvSpPr>
          <p:cNvPr id="5" name="矩形 4"/>
          <p:cNvSpPr/>
          <p:nvPr/>
        </p:nvSpPr>
        <p:spPr>
          <a:xfrm>
            <a:off x="3900462" y="3416635"/>
            <a:ext cx="407484" cy="461665"/>
          </a:xfrm>
          <a:prstGeom prst="rect">
            <a:avLst/>
          </a:prstGeom>
        </p:spPr>
        <p:txBody>
          <a:bodyPr wrap="none">
            <a:spAutoFit/>
          </a:bodyPr>
          <a:lstStyle/>
          <a:p>
            <a:r>
              <a:rPr lang="en-US" altLang="zh-CN" sz="2400"/>
              <a:t>A</a:t>
            </a:r>
            <a:endParaRPr lang="zh-CN" altLang="en-US"/>
          </a:p>
        </p:txBody>
      </p:sp>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406574" y="759060"/>
            <a:ext cx="4274557" cy="4406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575209"/>
              </a:xfrm>
            </p:spPr>
            <p:txBody>
              <a:bodyPr/>
              <a:lstStyle/>
              <a:p>
                <a:pPr algn="dist" hangingPunct="0">
                  <a:lnSpc>
                    <a:spcPct val="11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，而电流表选择的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，所以电路最大电流为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；当滑动变阻器的最大阻值接入电路中时，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，此时电路中电流最小为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消耗的功率</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最小</m:t>
                            </m:r>
                          </m:sub>
                        </m:sSub>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消耗功率允许的变化范围为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3575209"/>
              </a:xfrm>
              <a:blipFill rotWithShape="1">
                <a:blip r:embed="rId2"/>
                <a:stretch>
                  <a:fillRect l="-2" t="-18" r="1" b="4"/>
                </a:stretch>
              </a:blipFill>
            </p:spPr>
            <p:txBody>
              <a:bodyPr/>
              <a:lstStyle/>
              <a:p>
                <a:r>
                  <a:rPr lang="zh-CN" altLang="en-US">
                    <a:noFill/>
                  </a:rPr>
                  <a:t> </a:t>
                </a:r>
              </a:p>
            </p:txBody>
          </p:sp>
        </mc:Fallback>
      </mc:AlternateContent>
      <p:sp>
        <p:nvSpPr>
          <p:cNvPr id="4" name="矩形 3"/>
          <p:cNvSpPr/>
          <p:nvPr/>
        </p:nvSpPr>
        <p:spPr>
          <a:xfrm>
            <a:off x="5023712" y="6106291"/>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re247.jpg" descr="id:2147501164;FounderCES"/>
          <p:cNvPicPr/>
          <p:nvPr/>
        </p:nvPicPr>
        <p:blipFill>
          <a:blip r:embed="rId3">
            <a:clrChange>
              <a:clrFrom>
                <a:srgbClr val="FFFFFF"/>
              </a:clrFrom>
              <a:clrTo>
                <a:srgbClr val="FFFFFF">
                  <a:alpha val="0"/>
                </a:srgbClr>
              </a:clrTo>
            </a:clrChange>
          </a:blip>
          <a:stretch>
            <a:fillRect/>
          </a:stretch>
        </p:blipFill>
        <p:spPr>
          <a:xfrm>
            <a:off x="4159616" y="4373224"/>
            <a:ext cx="3190900" cy="182401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887002"/>
                <a:ext cx="11485848" cy="2905988"/>
              </a:xfrm>
            </p:spPr>
            <p:txBody>
              <a:bodyPr/>
              <a:lstStyle/>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当电路电流最大为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时，电路总电阻为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最大</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，所以滑动变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阻器接入电路电阻为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允许接入电路的阻值变化范围为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整个电路消耗的最小功率为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，所以电路消耗总功率允许的变化范围为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887002"/>
                <a:ext cx="11485848" cy="2905988"/>
              </a:xfrm>
              <a:blipFill rotWithShape="1">
                <a:blip r:embed="rId2"/>
                <a:stretch>
                  <a:fillRect l="-2" t="-19" r="1" b="5"/>
                </a:stretch>
              </a:blipFill>
            </p:spPr>
            <p:txBody>
              <a:bodyPr/>
              <a:lstStyle/>
              <a:p>
                <a:r>
                  <a:rPr lang="zh-CN" altLang="en-US">
                    <a:noFill/>
                  </a:rPr>
                  <a:t> </a:t>
                </a:r>
              </a:p>
            </p:txBody>
          </p:sp>
        </mc:Fallback>
      </mc:AlternateContent>
      <p:sp>
        <p:nvSpPr>
          <p:cNvPr id="4" name="矩形 3"/>
          <p:cNvSpPr/>
          <p:nvPr/>
        </p:nvSpPr>
        <p:spPr>
          <a:xfrm>
            <a:off x="5064546" y="5590981"/>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re247.jpg" descr="id:2147501164;FounderCES"/>
          <p:cNvPicPr/>
          <p:nvPr/>
        </p:nvPicPr>
        <p:blipFill>
          <a:blip r:embed="rId3">
            <a:clrChange>
              <a:clrFrom>
                <a:srgbClr val="FFFFFF"/>
              </a:clrFrom>
              <a:clrTo>
                <a:srgbClr val="FFFFFF">
                  <a:alpha val="0"/>
                </a:srgbClr>
              </a:clrTo>
            </a:clrChange>
          </a:blip>
          <a:stretch>
            <a:fillRect/>
          </a:stretch>
        </p:blipFill>
        <p:spPr>
          <a:xfrm>
            <a:off x="4200450" y="3857914"/>
            <a:ext cx="3190900" cy="182401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tabLst>
                <a:tab pos="5941060" algn="l"/>
              </a:tabLs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1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德州中考</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）如图甲所示，电源电压保持不变</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的测量范围均为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的规格为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，小灯泡的额定电压为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在某点时，小灯泡正常发光，此时电压表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在保证电路各元件安全的最大范围内调节滑片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，其中一只电压表与电流表示数的变化图像如图乙所示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的示数变化范围为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滑动变阻器阻值的取值范围是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小灯泡的功率范围为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103319" y="5658674"/>
            <a:ext cx="3600400"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5.jpg" descr="id:2147501171;FounderCES"/>
          <p:cNvPicPr/>
          <p:nvPr/>
        </p:nvPicPr>
        <p:blipFill>
          <a:blip r:embed="rId2"/>
          <a:stretch>
            <a:fillRect/>
          </a:stretch>
        </p:blipFill>
        <p:spPr>
          <a:xfrm>
            <a:off x="6521380" y="3564295"/>
            <a:ext cx="2036671" cy="2094379"/>
          </a:xfrm>
          <a:prstGeom prst="rect">
            <a:avLst/>
          </a:prstGeom>
        </p:spPr>
      </p:pic>
      <p:pic>
        <p:nvPicPr>
          <p:cNvPr id="5" name="kk416.jpg" descr="id:2147501178;FounderCES"/>
          <p:cNvPicPr/>
          <p:nvPr/>
        </p:nvPicPr>
        <p:blipFill>
          <a:blip r:embed="rId3">
            <a:clrChange>
              <a:clrFrom>
                <a:srgbClr val="FFFFFF"/>
              </a:clrFrom>
              <a:clrTo>
                <a:srgbClr val="FFFFFF">
                  <a:alpha val="0"/>
                </a:srgbClr>
              </a:clrTo>
            </a:clrChange>
          </a:blip>
          <a:stretch>
            <a:fillRect/>
          </a:stretch>
        </p:blipFill>
        <p:spPr>
          <a:xfrm>
            <a:off x="8975526" y="3564295"/>
            <a:ext cx="2655153" cy="2033735"/>
          </a:xfrm>
          <a:prstGeom prst="rect">
            <a:avLst/>
          </a:prstGeom>
        </p:spPr>
      </p:pic>
      <p:sp>
        <p:nvSpPr>
          <p:cNvPr id="6" name="矩形 5"/>
          <p:cNvSpPr/>
          <p:nvPr/>
        </p:nvSpPr>
        <p:spPr>
          <a:xfrm>
            <a:off x="9860441" y="3071695"/>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360854" y="746120"/>
            <a:ext cx="11485848" cy="2862322"/>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由题中电路图可知，小灯泡与滑动变阻器串联，电压表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测小灯泡两端的电压，电压表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测滑动变阻器两端的电压，电流表测电路中的电流</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由题意可知，滑动变阻器的滑片</a:t>
            </a:r>
            <a:r>
              <a:rPr lang="en-US" altLang="zh-CN" i="1">
                <a:solidFill>
                  <a:srgbClr val="000000"/>
                </a:solidFill>
                <a:latin typeface="Times New Roman" panose="02020603050405020304" pitchFamily="18" charset="0"/>
                <a:ea typeface="宋体" panose="02010600030101010101" pitchFamily="2" charset="-122"/>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在某点时，小灯泡正常发光，此时电压表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a:solidFill>
                  <a:srgbClr val="000000"/>
                </a:solidFill>
                <a:latin typeface="Times New Roman" panose="02020603050405020304" pitchFamily="18" charset="0"/>
                <a:ea typeface="宋体" panose="02010600030101010101" pitchFamily="2" charset="-122"/>
              </a:rPr>
              <a:t>U</a:t>
            </a:r>
            <a:r>
              <a:rPr lang="en-US" altLang="zh-CN" i="1" baseline="-25000">
                <a:solidFill>
                  <a:srgbClr val="000000"/>
                </a:solidFill>
                <a:latin typeface="Times New Roman" panose="02020603050405020304" pitchFamily="18" charset="0"/>
                <a:ea typeface="宋体" panose="02010600030101010101" pitchFamily="2" charset="-122"/>
              </a:rPr>
              <a:t>P</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，小灯泡两端的电压</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L</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，因串联电路中总电压等于各部分电压之和，所以电源的电压</a:t>
            </a:r>
            <a:r>
              <a:rPr lang="en-US" altLang="zh-CN" i="1">
                <a:solidFill>
                  <a:srgbClr val="000000"/>
                </a:solidFill>
                <a:latin typeface="Times New Roman" panose="02020603050405020304" pitchFamily="18" charset="0"/>
                <a:ea typeface="宋体" panose="02010600030101010101" pitchFamily="2" charset="-122"/>
              </a:rPr>
              <a:t>U</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L</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en-US" altLang="zh-CN" i="1" baseline="-25000">
                <a:solidFill>
                  <a:srgbClr val="000000"/>
                </a:solidFill>
                <a:latin typeface="Times New Roman" panose="02020603050405020304" pitchFamily="18" charset="0"/>
                <a:ea typeface="宋体" panose="02010600030101010101" pitchFamily="2" charset="-122"/>
              </a:rPr>
              <a:t>P</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2</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 V</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5 V</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en-US"/>
          </a:p>
        </p:txBody>
      </p:sp>
      <p:sp>
        <p:nvSpPr>
          <p:cNvPr id="12" name="矩形 11"/>
          <p:cNvSpPr/>
          <p:nvPr/>
        </p:nvSpPr>
        <p:spPr>
          <a:xfrm>
            <a:off x="4448166" y="5658674"/>
            <a:ext cx="3600400"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3" name="kk415.jpg" descr="id:2147501171;FounderCES"/>
          <p:cNvPicPr/>
          <p:nvPr/>
        </p:nvPicPr>
        <p:blipFill>
          <a:blip r:embed="rId2"/>
          <a:stretch>
            <a:fillRect/>
          </a:stretch>
        </p:blipFill>
        <p:spPr>
          <a:xfrm>
            <a:off x="3866227" y="3564295"/>
            <a:ext cx="2036671" cy="2094379"/>
          </a:xfrm>
          <a:prstGeom prst="rect">
            <a:avLst/>
          </a:prstGeom>
        </p:spPr>
      </p:pic>
      <p:pic>
        <p:nvPicPr>
          <p:cNvPr id="14" name="kk416.jpg" descr="id:2147501178;FounderCES"/>
          <p:cNvPicPr/>
          <p:nvPr/>
        </p:nvPicPr>
        <p:blipFill>
          <a:blip r:embed="rId3">
            <a:clrChange>
              <a:clrFrom>
                <a:srgbClr val="FFFFFF"/>
              </a:clrFrom>
              <a:clrTo>
                <a:srgbClr val="FFFFFF">
                  <a:alpha val="0"/>
                </a:srgbClr>
              </a:clrTo>
            </a:clrChange>
          </a:blip>
          <a:stretch>
            <a:fillRect/>
          </a:stretch>
        </p:blipFill>
        <p:spPr>
          <a:xfrm>
            <a:off x="6320373" y="3564295"/>
            <a:ext cx="2655153" cy="203373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89088"/>
              </a:xfrm>
            </p:spPr>
            <p:txBody>
              <a:bodyPr/>
              <a:lstStyle/>
              <a:p>
                <a:pPr>
                  <a:lnSpc>
                    <a:spcPct val="140000"/>
                  </a:lnSpc>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由串联电路的分压原理可知，当滑动变阻器接入电路中的电阻变大时，其分得的电压变大，</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10000"/>
                  </a:lnSpc>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即电压表</a:t>
                </a:r>
                <a:r>
                  <a:rPr lang="en-US" altLang="zh-CN" sz="2200">
                    <a:solidFill>
                      <a:srgbClr val="000000"/>
                    </a:solidFill>
                    <a:latin typeface="Times New Roman" panose="02020603050405020304" pitchFamily="18" charset="0"/>
                    <a:ea typeface="宋体" panose="02010600030101010101" pitchFamily="2" charset="-122"/>
                  </a:rPr>
                  <a:t>V</a:t>
                </a:r>
                <a:r>
                  <a:rPr lang="en-US" altLang="zh-CN" sz="2200" baseline="-25000">
                    <a:solidFill>
                      <a:srgbClr val="000000"/>
                    </a:solidFill>
                    <a:latin typeface="Times New Roman" panose="02020603050405020304" pitchFamily="18" charset="0"/>
                    <a:ea typeface="宋体" panose="02010600030101010101" pitchFamily="2" charset="-122"/>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的示数变大，此时电路中的总电阻变大，由</a:t>
                </a:r>
                <a:r>
                  <a:rPr lang="en-US" altLang="zh-CN" sz="2200" i="1">
                    <a:solidFill>
                      <a:srgbClr val="000000"/>
                    </a:solidFill>
                    <a:latin typeface="Times New Roman" panose="02020603050405020304" pitchFamily="18" charset="0"/>
                    <a:ea typeface="宋体" panose="02010600030101010101" pitchFamily="2" charset="-122"/>
                  </a:rPr>
                  <a:t>I</a:t>
                </a:r>
                <a:r>
                  <a:rPr lang="zh-CN" altLang="zh-CN" sz="22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rPr>
                        </m:ctrlPr>
                      </m:fPr>
                      <m:num>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可知，电路中的电流变小，由串</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联电路的电压特点可知，小灯泡两端的电压变小，即电压表</a:t>
                </a:r>
                <a:r>
                  <a:rPr lang="en-US" altLang="zh-CN" sz="2200">
                    <a:solidFill>
                      <a:srgbClr val="000000"/>
                    </a:solidFill>
                    <a:latin typeface="Times New Roman" panose="02020603050405020304" pitchFamily="18" charset="0"/>
                    <a:ea typeface="宋体" panose="02010600030101010101" pitchFamily="2" charset="-122"/>
                  </a:rPr>
                  <a:t>V</a:t>
                </a:r>
                <a:r>
                  <a:rPr lang="en-US" altLang="zh-CN" sz="2200" baseline="-25000">
                    <a:solidFill>
                      <a:srgbClr val="000000"/>
                    </a:solidFill>
                    <a:latin typeface="Times New Roman" panose="02020603050405020304" pitchFamily="18" charset="0"/>
                    <a:ea typeface="宋体" panose="02010600030101010101" pitchFamily="2" charset="-122"/>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的示数变小，由题图乙可知，当电压表的示数增大时，电流表的示数减小，则图像为滑动变阻器的</a:t>
                </a:r>
                <a:r>
                  <a:rPr lang="en-US" altLang="zh-CN" sz="2200" i="1">
                    <a:solidFill>
                      <a:srgbClr val="000000"/>
                    </a:solidFill>
                    <a:latin typeface="Times New Roman" panose="02020603050405020304" pitchFamily="18" charset="0"/>
                    <a:ea typeface="宋体" panose="02010600030101010101" pitchFamily="2" charset="-122"/>
                  </a:rPr>
                  <a:t>I</a:t>
                </a:r>
                <a:r>
                  <a:rPr lang="en-US" altLang="zh-CN" sz="2200">
                    <a:solidFill>
                      <a:srgbClr val="000000"/>
                    </a:solidFill>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rPr>
                  <a:t>U</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图像，由题图乙知当滑动变阻器两端电压最大即</a:t>
                </a:r>
                <a:r>
                  <a:rPr lang="en-US" altLang="zh-CN" sz="2200" i="1">
                    <a:solidFill>
                      <a:srgbClr val="000000"/>
                    </a:solidFill>
                    <a:latin typeface="Times New Roman" panose="02020603050405020304" pitchFamily="18" charset="0"/>
                    <a:ea typeface="宋体" panose="02010600030101010101" pitchFamily="2" charset="-122"/>
                  </a:rPr>
                  <a:t>U</a:t>
                </a:r>
                <a:r>
                  <a:rPr lang="en-US" altLang="zh-CN" sz="2200" i="1" baseline="-25000">
                    <a:solidFill>
                      <a:srgbClr val="000000"/>
                    </a:solidFill>
                    <a:latin typeface="Times New Roman" panose="02020603050405020304" pitchFamily="18" charset="0"/>
                    <a:ea typeface="宋体" panose="02010600030101010101" pitchFamily="2" charset="-122"/>
                  </a:rPr>
                  <a:t>P</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rPr>
                  <a:t>3 V</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时，小灯泡两端电压最小即</a:t>
                </a:r>
                <a:r>
                  <a:rPr lang="en-US" altLang="zh-CN" sz="2200" i="1">
                    <a:solidFill>
                      <a:srgbClr val="000000"/>
                    </a:solidFill>
                    <a:latin typeface="Times New Roman" panose="02020603050405020304" pitchFamily="18" charset="0"/>
                    <a:ea typeface="宋体" panose="02010600030101010101" pitchFamily="2" charset="-122"/>
                  </a:rPr>
                  <a:t>U</a:t>
                </a:r>
                <a:r>
                  <a:rPr lang="en-US" altLang="zh-CN" sz="2200" baseline="-25000">
                    <a:solidFill>
                      <a:srgbClr val="000000"/>
                    </a:solidFill>
                    <a:latin typeface="Times New Roman" panose="02020603050405020304" pitchFamily="18" charset="0"/>
                    <a:ea typeface="宋体" panose="02010600030101010101" pitchFamily="2" charset="-122"/>
                  </a:rPr>
                  <a:t>L</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rPr>
                  <a:t>U</a:t>
                </a:r>
                <a:r>
                  <a:rPr lang="zh-CN" altLang="zh-CN" sz="2200">
                    <a:solidFill>
                      <a:srgbClr val="000000"/>
                    </a:solidFill>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rPr>
                  <a:t>U</a:t>
                </a:r>
                <a:r>
                  <a:rPr lang="en-US" altLang="zh-CN" sz="2200" i="1" baseline="-25000">
                    <a:solidFill>
                      <a:srgbClr val="000000"/>
                    </a:solidFill>
                    <a:latin typeface="Times New Roman" panose="02020603050405020304" pitchFamily="18" charset="0"/>
                    <a:ea typeface="宋体" panose="02010600030101010101" pitchFamily="2" charset="-122"/>
                  </a:rPr>
                  <a:t>P</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rPr>
                  <a:t>4 V</a:t>
                </a:r>
                <a:r>
                  <a:rPr lang="zh-CN" altLang="zh-CN" sz="2200">
                    <a:solidFill>
                      <a:srgbClr val="000000"/>
                    </a:solidFill>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rPr>
                  <a:t>3 V</a:t>
                </a:r>
                <a:r>
                  <a:rPr lang="zh-CN" altLang="zh-CN" sz="2200" spc="-100">
                    <a:solidFill>
                      <a:srgbClr val="000000"/>
                    </a:solidFill>
                    <a:ea typeface="宋体" panose="02010600030101010101" pitchFamily="2" charset="-122"/>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rPr>
                  <a:t>1 V</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，小灯泡两端电压最大为其额定电压，所以电压表</a:t>
                </a:r>
                <a:r>
                  <a:rPr lang="en-US" altLang="zh-CN" sz="2200" spc="-100">
                    <a:solidFill>
                      <a:srgbClr val="000000"/>
                    </a:solidFill>
                    <a:latin typeface="Times New Roman" panose="02020603050405020304" pitchFamily="18" charset="0"/>
                    <a:ea typeface="宋体" panose="02010600030101010101" pitchFamily="2" charset="-122"/>
                  </a:rPr>
                  <a:t>V</a:t>
                </a:r>
                <a:r>
                  <a:rPr lang="en-US" altLang="zh-CN" sz="2200" spc="-100" baseline="-25000">
                    <a:solidFill>
                      <a:srgbClr val="000000"/>
                    </a:solidFill>
                    <a:latin typeface="Times New Roman" panose="02020603050405020304" pitchFamily="18" charset="0"/>
                    <a:ea typeface="宋体" panose="02010600030101010101" pitchFamily="2" charset="-122"/>
                  </a:rPr>
                  <a:t>1</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的示数变化范围为</a:t>
                </a:r>
                <a:r>
                  <a:rPr lang="en-US" altLang="zh-CN" sz="2200" spc="-100">
                    <a:solidFill>
                      <a:srgbClr val="000000"/>
                    </a:solidFill>
                    <a:latin typeface="Times New Roman" panose="02020603050405020304" pitchFamily="18" charset="0"/>
                    <a:ea typeface="宋体" panose="02010600030101010101" pitchFamily="2" charset="-122"/>
                  </a:rPr>
                  <a:t>1</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rPr>
                  <a:t>2</a:t>
                </a:r>
                <a:r>
                  <a:rPr lang="en-US" altLang="zh-CN" sz="2200" spc="-100">
                    <a:solidFill>
                      <a:srgbClr val="000000"/>
                    </a:solidFill>
                    <a:latin typeface="Times New Roman" panose="02020603050405020304" pitchFamily="18" charset="0"/>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rPr>
                  <a:t>5 V</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a:solidFill>
                      <a:srgbClr val="000000"/>
                    </a:solidFill>
                    <a:latin typeface="Times New Roman" panose="02020603050405020304" pitchFamily="18" charset="0"/>
                    <a:ea typeface="宋体" panose="02010600030101010101" pitchFamily="2" charset="-122"/>
                  </a:rPr>
                  <a:t>B</a:t>
                </a:r>
                <a:r>
                  <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en-US" sz="2200" spc="-100"/>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989088"/>
              </a:xfrm>
              <a:blipFill rotWithShape="1">
                <a:blip r:embed="rId2"/>
                <a:stretch>
                  <a:fillRect l="-2" t="-21" r="1" b="5"/>
                </a:stretch>
              </a:blipFill>
            </p:spPr>
            <p:txBody>
              <a:bodyPr/>
              <a:lstStyle/>
              <a:p>
                <a:r>
                  <a:rPr lang="zh-CN" altLang="en-US">
                    <a:noFill/>
                  </a:rPr>
                  <a:t> </a:t>
                </a:r>
              </a:p>
            </p:txBody>
          </p:sp>
        </mc:Fallback>
      </mc:AlternateContent>
      <p:sp>
        <p:nvSpPr>
          <p:cNvPr id="3" name="矩形 2"/>
          <p:cNvSpPr/>
          <p:nvPr/>
        </p:nvSpPr>
        <p:spPr>
          <a:xfrm>
            <a:off x="4222999" y="5811411"/>
            <a:ext cx="3600400" cy="769441"/>
          </a:xfrm>
          <a:prstGeom prst="rect">
            <a:avLst/>
          </a:prstGeom>
        </p:spPr>
        <p:txBody>
          <a:bodyPr wrap="square">
            <a:spAutoFit/>
          </a:bodyPr>
          <a:lstStyle/>
          <a:p>
            <a:pPr lvl="0" algn="just" eaLnBrk="1">
              <a:spcBef>
                <a:spcPts val="0"/>
              </a:spcBef>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6</a:t>
            </a:r>
            <a:r>
              <a:rPr lang="zh-CN" altLang="zh-CN" sz="2200" b="0">
                <a:solidFill>
                  <a:srgbClr val="000000"/>
                </a:solidFill>
                <a:cs typeface="Times New Roman" panose="02020603050405020304" pitchFamily="18" charset="0"/>
              </a:rPr>
              <a:t>题）</a:t>
            </a:r>
          </a:p>
        </p:txBody>
      </p:sp>
      <p:pic>
        <p:nvPicPr>
          <p:cNvPr id="4" name="kk415.jpg" descr="id:2147501171;FounderCES"/>
          <p:cNvPicPr/>
          <p:nvPr/>
        </p:nvPicPr>
        <p:blipFill>
          <a:blip r:embed="rId3"/>
          <a:stretch>
            <a:fillRect/>
          </a:stretch>
        </p:blipFill>
        <p:spPr>
          <a:xfrm>
            <a:off x="3641060" y="3717032"/>
            <a:ext cx="2036671" cy="2094379"/>
          </a:xfrm>
          <a:prstGeom prst="rect">
            <a:avLst/>
          </a:prstGeom>
        </p:spPr>
      </p:pic>
      <p:pic>
        <p:nvPicPr>
          <p:cNvPr id="5" name="kk416.jpg" descr="id:2147501178;FounderCES"/>
          <p:cNvPicPr/>
          <p:nvPr/>
        </p:nvPicPr>
        <p:blipFill>
          <a:blip r:embed="rId4">
            <a:clrChange>
              <a:clrFrom>
                <a:srgbClr val="FFFFFF"/>
              </a:clrFrom>
              <a:clrTo>
                <a:srgbClr val="FFFFFF">
                  <a:alpha val="0"/>
                </a:srgbClr>
              </a:clrTo>
            </a:clrChange>
          </a:blip>
          <a:stretch>
            <a:fillRect/>
          </a:stretch>
        </p:blipFill>
        <p:spPr>
          <a:xfrm>
            <a:off x="6095206" y="3717032"/>
            <a:ext cx="2655153" cy="203373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33752"/>
              </a:xfrm>
            </p:spPr>
            <p:txBody>
              <a:bodyPr/>
              <a:lstStyle/>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由题图乙知滑动变阻器接入电路的阻值最大时，其两端电压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，则滑动变阻器接入电路中的最大阻值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大</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变阻器接入电路的阻值最小时，其两端电压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则滑动变阻器接入电路中的最小阻值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P</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小</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，所以滑动变阻器阻值的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取值范围是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933752"/>
              </a:xfrm>
              <a:blipFill rotWithShape="1">
                <a:blip r:embed="rId2"/>
                <a:stretch>
                  <a:fillRect l="-2" t="-21" r="1" b="2"/>
                </a:stretch>
              </a:blipFill>
            </p:spPr>
            <p:txBody>
              <a:bodyPr/>
              <a:lstStyle/>
              <a:p>
                <a:r>
                  <a:rPr lang="zh-CN" altLang="en-US">
                    <a:noFill/>
                  </a:rPr>
                  <a:t> </a:t>
                </a:r>
              </a:p>
            </p:txBody>
          </p:sp>
        </mc:Fallback>
      </mc:AlternateContent>
      <p:sp>
        <p:nvSpPr>
          <p:cNvPr id="3" name="矩形 2"/>
          <p:cNvSpPr/>
          <p:nvPr/>
        </p:nvSpPr>
        <p:spPr>
          <a:xfrm>
            <a:off x="4012849" y="5794159"/>
            <a:ext cx="3600400"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pic>
        <p:nvPicPr>
          <p:cNvPr id="4" name="kk415.jpg" descr="id:2147501171;FounderCES"/>
          <p:cNvPicPr/>
          <p:nvPr/>
        </p:nvPicPr>
        <p:blipFill>
          <a:blip r:embed="rId3"/>
          <a:stretch>
            <a:fillRect/>
          </a:stretch>
        </p:blipFill>
        <p:spPr>
          <a:xfrm>
            <a:off x="3430910" y="3699780"/>
            <a:ext cx="2036671" cy="2094379"/>
          </a:xfrm>
          <a:prstGeom prst="rect">
            <a:avLst/>
          </a:prstGeom>
        </p:spPr>
      </p:pic>
      <p:pic>
        <p:nvPicPr>
          <p:cNvPr id="5" name="kk416.jpg" descr="id:2147501178;FounderCES"/>
          <p:cNvPicPr/>
          <p:nvPr/>
        </p:nvPicPr>
        <p:blipFill>
          <a:blip r:embed="rId4">
            <a:clrChange>
              <a:clrFrom>
                <a:srgbClr val="FFFFFF"/>
              </a:clrFrom>
              <a:clrTo>
                <a:srgbClr val="FFFFFF">
                  <a:alpha val="0"/>
                </a:srgbClr>
              </a:clrTo>
            </a:clrChange>
          </a:blip>
          <a:stretch>
            <a:fillRect/>
          </a:stretch>
        </p:blipFill>
        <p:spPr>
          <a:xfrm>
            <a:off x="5885056" y="3699780"/>
            <a:ext cx="2655153" cy="203373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308324"/>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时，小灯泡两端的最小电压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，小灯泡的最小功率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时，小灯泡两端的最大电压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，小灯泡的最大功率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，所以小灯泡的功率范围为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22999" y="5397947"/>
            <a:ext cx="3600400" cy="830997"/>
          </a:xfrm>
          <a:prstGeom prst="rect">
            <a:avLst/>
          </a:prstGeom>
        </p:spPr>
        <p:txBody>
          <a:bodyPr wrap="square">
            <a:spAutoFit/>
          </a:bodyPr>
          <a:lstStyle/>
          <a:p>
            <a:pPr lvl="0" algn="just" eaLnBrk="1">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24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p>
        </p:txBody>
      </p:sp>
      <p:pic>
        <p:nvPicPr>
          <p:cNvPr id="4" name="kk415.jpg" descr="id:2147501171;FounderCES"/>
          <p:cNvPicPr/>
          <p:nvPr/>
        </p:nvPicPr>
        <p:blipFill>
          <a:blip r:embed="rId2"/>
          <a:stretch>
            <a:fillRect/>
          </a:stretch>
        </p:blipFill>
        <p:spPr>
          <a:xfrm>
            <a:off x="3641060" y="3303568"/>
            <a:ext cx="2036671" cy="2094379"/>
          </a:xfrm>
          <a:prstGeom prst="rect">
            <a:avLst/>
          </a:prstGeom>
        </p:spPr>
      </p:pic>
      <p:pic>
        <p:nvPicPr>
          <p:cNvPr id="5" name="kk416.jpg" descr="id:2147501178;FounderCES"/>
          <p:cNvPicPr/>
          <p:nvPr/>
        </p:nvPicPr>
        <p:blipFill>
          <a:blip r:embed="rId3">
            <a:clrChange>
              <a:clrFrom>
                <a:srgbClr val="FFFFFF"/>
              </a:clrFrom>
              <a:clrTo>
                <a:srgbClr val="FFFFFF">
                  <a:alpha val="0"/>
                </a:srgbClr>
              </a:clrTo>
            </a:clrChange>
          </a:blip>
          <a:stretch>
            <a:fillRect/>
          </a:stretch>
        </p:blipFill>
        <p:spPr>
          <a:xfrm>
            <a:off x="6095206" y="3303568"/>
            <a:ext cx="2655153" cy="203373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003"/>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，调节滑动变阻器的滑片，滑片从最右端滑至最左端时，小灯泡恰好正常发光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电流表示数与两电压表示数的关系图像如图乙所示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滑动变阻器的最大阻值为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小灯泡的额定功率为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电路总功率的变化范围为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12W</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131174" y="4501569"/>
            <a:ext cx="3447812" cy="1015663"/>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43.jpg" descr="id:2147501185;FounderCES"/>
          <p:cNvPicPr/>
          <p:nvPr/>
        </p:nvPicPr>
        <p:blipFill>
          <a:blip r:embed="rId2"/>
          <a:stretch>
            <a:fillRect/>
          </a:stretch>
        </p:blipFill>
        <p:spPr>
          <a:xfrm>
            <a:off x="6167214" y="2516227"/>
            <a:ext cx="2332166" cy="2080146"/>
          </a:xfrm>
          <a:prstGeom prst="rect">
            <a:avLst/>
          </a:prstGeom>
        </p:spPr>
      </p:pic>
      <p:pic>
        <p:nvPicPr>
          <p:cNvPr id="5" name="lv44.jpg" descr="id:2147501192;FounderCES"/>
          <p:cNvPicPr/>
          <p:nvPr/>
        </p:nvPicPr>
        <p:blipFill>
          <a:blip r:embed="rId3"/>
          <a:stretch>
            <a:fillRect/>
          </a:stretch>
        </p:blipFill>
        <p:spPr>
          <a:xfrm>
            <a:off x="8726475" y="2586553"/>
            <a:ext cx="2352397" cy="1946770"/>
          </a:xfrm>
          <a:prstGeom prst="rect">
            <a:avLst/>
          </a:prstGeom>
        </p:spPr>
      </p:pic>
      <p:sp>
        <p:nvSpPr>
          <p:cNvPr id="6" name="矩形 5"/>
          <p:cNvSpPr/>
          <p:nvPr/>
        </p:nvSpPr>
        <p:spPr>
          <a:xfrm>
            <a:off x="2080010" y="2458471"/>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由电路图可知，小灯泡</a:t>
            </a:r>
            <a:r>
              <a:rPr lang="en-US" altLang="zh-CN">
                <a:solidFill>
                  <a:srgbClr val="000000"/>
                </a:solidFill>
                <a:latin typeface="Times New Roman" panose="02020603050405020304" pitchFamily="18" charset="0"/>
                <a:ea typeface="宋体" panose="02010600030101010101" pitchFamily="2" charset="-122"/>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与定值电阻</a:t>
            </a:r>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两端的电压之和，电压表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rPr>
              <a:t>R</a:t>
            </a:r>
            <a:r>
              <a:rPr lang="en-US" altLang="zh-CN" baseline="-25000">
                <a:solidFill>
                  <a:srgbClr val="000000"/>
                </a:solidFill>
                <a:latin typeface="Times New Roman" panose="02020603050405020304" pitchFamily="18" charset="0"/>
                <a:ea typeface="宋体" panose="02010600030101010101" pitchFamily="2" charset="-122"/>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a:t>
            </a:r>
            <a:r>
              <a:rPr lang="en-US" altLang="zh-CN">
                <a:solidFill>
                  <a:srgbClr val="000000"/>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当滑片位于最左端时，滑动变阻器接入电路中的电阻为零，此时电路中的电流最大，电路的总功率最大，两电压表的示数最大且电压表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测电源两端的电压，由题图乙可知，电路中的最大电流</a:t>
            </a:r>
            <a:r>
              <a:rPr lang="en-US" altLang="zh-CN" i="1">
                <a:solidFill>
                  <a:srgbClr val="000000"/>
                </a:solidFill>
                <a:latin typeface="Times New Roman" panose="02020603050405020304" pitchFamily="18" charset="0"/>
                <a:ea typeface="宋体" panose="02010600030101010101" pitchFamily="2" charset="-122"/>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0</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rPr>
              <a:t>V</a:t>
            </a:r>
            <a:r>
              <a:rPr lang="en-US" altLang="zh-CN" baseline="-25000">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，即电源的电压</a:t>
            </a:r>
            <a:r>
              <a:rPr lang="en-US" altLang="zh-CN" i="1">
                <a:solidFill>
                  <a:srgbClr val="000000"/>
                </a:solidFill>
                <a:latin typeface="Times New Roman" panose="02020603050405020304" pitchFamily="18" charset="0"/>
                <a:ea typeface="宋体" panose="02010600030101010101" pitchFamily="2" charset="-122"/>
              </a:rPr>
              <a:t>U</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en-US"/>
          </a:p>
        </p:txBody>
      </p:sp>
      <p:sp>
        <p:nvSpPr>
          <p:cNvPr id="3" name="矩形 2"/>
          <p:cNvSpPr/>
          <p:nvPr/>
        </p:nvSpPr>
        <p:spPr>
          <a:xfrm>
            <a:off x="4541024" y="5558358"/>
            <a:ext cx="3447812" cy="1015663"/>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43.jpg" descr="id:2147501185;FounderCES"/>
          <p:cNvPicPr/>
          <p:nvPr/>
        </p:nvPicPr>
        <p:blipFill>
          <a:blip r:embed="rId2"/>
          <a:stretch>
            <a:fillRect/>
          </a:stretch>
        </p:blipFill>
        <p:spPr>
          <a:xfrm>
            <a:off x="3577064" y="3573016"/>
            <a:ext cx="2332166" cy="2080146"/>
          </a:xfrm>
          <a:prstGeom prst="rect">
            <a:avLst/>
          </a:prstGeom>
        </p:spPr>
      </p:pic>
      <p:pic>
        <p:nvPicPr>
          <p:cNvPr id="5" name="lv44.jpg" descr="id:2147501192;FounderCES"/>
          <p:cNvPicPr/>
          <p:nvPr/>
        </p:nvPicPr>
        <p:blipFill>
          <a:blip r:embed="rId3"/>
          <a:stretch>
            <a:fillRect/>
          </a:stretch>
        </p:blipFill>
        <p:spPr>
          <a:xfrm>
            <a:off x="6136325" y="3643342"/>
            <a:ext cx="2352397" cy="19467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41758"/>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位于最右端时，电阻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与滑动变阻器最大值</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串联，电压表测量滑动变阻器的电压，根据欧姆定律知，电路中的电流，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num>
                      <m:den>
                        <m:r>
                          <m:rPr>
                            <m:nor/>
                          </m:rP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；根据串联电路特点知，电源电压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p>
              <a:p>
                <a:pPr hangingPunct="0">
                  <a:spcAft>
                    <a:spcPts val="0"/>
                  </a:spcAft>
                </a:pP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移至中点时，电阻</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串联，根据欧姆定律知，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i="1" spc="-40">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spc="-4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41758"/>
              </a:xfrm>
              <a:blipFill rotWithShape="1">
                <a:blip r:embed="rId2"/>
                <a:stretch>
                  <a:fillRect l="-2" t="-20" r="1" b="13"/>
                </a:stretch>
              </a:blipFill>
            </p:spPr>
            <p:txBody>
              <a:bodyPr/>
              <a:lstStyle/>
              <a:p>
                <a:r>
                  <a:rPr lang="zh-CN" altLang="en-US">
                    <a:noFill/>
                  </a:rPr>
                  <a:t> </a:t>
                </a:r>
              </a:p>
            </p:txBody>
          </p:sp>
        </mc:Fallback>
      </mc:AlternateContent>
      <p:sp>
        <p:nvSpPr>
          <p:cNvPr id="3" name="矩形 2"/>
          <p:cNvSpPr/>
          <p:nvPr/>
        </p:nvSpPr>
        <p:spPr>
          <a:xfrm>
            <a:off x="5229396" y="5997150"/>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39.jpg" descr="id:2147501129;FounderCES"/>
          <p:cNvPicPr/>
          <p:nvPr/>
        </p:nvPicPr>
        <p:blipFill>
          <a:blip r:embed="rId3"/>
          <a:stretch>
            <a:fillRect/>
          </a:stretch>
        </p:blipFill>
        <p:spPr>
          <a:xfrm>
            <a:off x="4718854" y="3935095"/>
            <a:ext cx="2528480" cy="209544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2308324"/>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因串联电路中总电压等于各部分电压之和，所以滑片滑至最左端时灯泡两端的电压</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L</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0</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12 V</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V</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，因此时小灯泡恰好正常发光，所以小灯泡的额定功率</a:t>
            </a:r>
            <a:r>
              <a:rPr lang="en-US" altLang="zh-CN" i="1">
                <a:solidFill>
                  <a:srgbClr val="000000"/>
                </a:solidFill>
                <a:latin typeface="Times New Roman" panose="02020603050405020304" pitchFamily="18" charset="0"/>
                <a:ea typeface="宋体" panose="02010600030101010101" pitchFamily="2" charset="-122"/>
              </a:rPr>
              <a:t>P</a:t>
            </a:r>
            <a:r>
              <a:rPr lang="en-US" altLang="zh-CN" baseline="-25000">
                <a:solidFill>
                  <a:srgbClr val="000000"/>
                </a:solidFill>
                <a:latin typeface="Times New Roman" panose="02020603050405020304" pitchFamily="18" charset="0"/>
                <a:ea typeface="宋体" panose="02010600030101010101" pitchFamily="2" charset="-122"/>
              </a:rPr>
              <a:t>L</a:t>
            </a:r>
            <a:r>
              <a:rPr lang="zh-CN" altLang="zh-CN">
                <a:solidFill>
                  <a:srgbClr val="000000"/>
                </a:solidFill>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rPr>
              <a:t>U</a:t>
            </a:r>
            <a:r>
              <a:rPr lang="en-US" altLang="zh-CN" baseline="-25000">
                <a:solidFill>
                  <a:srgbClr val="000000"/>
                </a:solidFill>
                <a:latin typeface="Times New Roman" panose="02020603050405020304" pitchFamily="18" charset="0"/>
                <a:ea typeface="宋体" panose="02010600030101010101" pitchFamily="2" charset="-122"/>
              </a:rPr>
              <a:t>L</a:t>
            </a:r>
            <a:r>
              <a:rPr lang="en-US" altLang="zh-CN" i="1">
                <a:solidFill>
                  <a:srgbClr val="000000"/>
                </a:solidFill>
                <a:latin typeface="Times New Roman" panose="02020603050405020304" pitchFamily="18" charset="0"/>
                <a:ea typeface="宋体" panose="02010600030101010101" pitchFamily="2" charset="-122"/>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V</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1</a:t>
            </a:r>
            <a:r>
              <a:rPr lang="en-US" altLang="zh-CN">
                <a:solidFill>
                  <a:srgbClr val="000000"/>
                </a:solidFill>
                <a:latin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0 A</a:t>
            </a:r>
            <a:r>
              <a:rPr lang="zh-CN"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错误；当滑片位于最右端时，滑动变阻器接入电路中的电阻最大，此时电路中的电流最小，电路的总功率最小，</a:t>
            </a:r>
            <a:endParaRPr lang="zh-CN" altLang="en-US"/>
          </a:p>
        </p:txBody>
      </p:sp>
      <p:sp>
        <p:nvSpPr>
          <p:cNvPr id="3" name="矩形 2"/>
          <p:cNvSpPr/>
          <p:nvPr/>
        </p:nvSpPr>
        <p:spPr>
          <a:xfrm>
            <a:off x="4523772" y="5293657"/>
            <a:ext cx="3447812" cy="1015663"/>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43.jpg" descr="id:2147501185;FounderCES"/>
          <p:cNvPicPr/>
          <p:nvPr/>
        </p:nvPicPr>
        <p:blipFill>
          <a:blip r:embed="rId2"/>
          <a:stretch>
            <a:fillRect/>
          </a:stretch>
        </p:blipFill>
        <p:spPr>
          <a:xfrm>
            <a:off x="3559812" y="3308315"/>
            <a:ext cx="2332166" cy="2080146"/>
          </a:xfrm>
          <a:prstGeom prst="rect">
            <a:avLst/>
          </a:prstGeom>
        </p:spPr>
      </p:pic>
      <p:pic>
        <p:nvPicPr>
          <p:cNvPr id="5" name="lv44.jpg" descr="id:2147501192;FounderCES"/>
          <p:cNvPicPr/>
          <p:nvPr/>
        </p:nvPicPr>
        <p:blipFill>
          <a:blip r:embed="rId3"/>
          <a:stretch>
            <a:fillRect/>
          </a:stretch>
        </p:blipFill>
        <p:spPr>
          <a:xfrm>
            <a:off x="6119073" y="3378641"/>
            <a:ext cx="2352397" cy="194677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13467"/>
                <a:ext cx="11485848" cy="2924134"/>
              </a:xfrm>
            </p:spPr>
            <p:txBody>
              <a:bodyPr/>
              <a:lstStyle/>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由图像可知，电路中的最小电流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rebuchet MS" panose="020B0603020202020204" pitchFamily="34"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阻器两端的电压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可得，滑动变阻器的最大阻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sub>
                        </m:sSub>
                      </m:num>
                      <m:den>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Ω</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错误；电路的最大总功率</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a:solidFill>
                      <a:srgbClr val="000000"/>
                    </a:solidFill>
                    <a:latin typeface="Trebuchet MS" panose="020B0603020202020204" pitchFamily="34"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电路的最小总功率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Trebuchet MS" panose="020B0603020202020204" pitchFamily="34"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，则电路总功率的变化范围是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913467"/>
                <a:ext cx="11485848" cy="2924134"/>
              </a:xfrm>
              <a:blipFill rotWithShape="1">
                <a:blip r:embed="rId2"/>
                <a:stretch>
                  <a:fillRect l="-2" t="-12" r="1" b="10"/>
                </a:stretch>
              </a:blipFill>
            </p:spPr>
            <p:txBody>
              <a:bodyPr/>
              <a:lstStyle/>
              <a:p>
                <a:r>
                  <a:rPr lang="zh-CN" altLang="en-US">
                    <a:noFill/>
                  </a:rPr>
                  <a:t> </a:t>
                </a:r>
              </a:p>
            </p:txBody>
          </p:sp>
        </mc:Fallback>
      </mc:AlternateContent>
      <p:sp>
        <p:nvSpPr>
          <p:cNvPr id="3" name="矩形 2"/>
          <p:cNvSpPr/>
          <p:nvPr/>
        </p:nvSpPr>
        <p:spPr>
          <a:xfrm>
            <a:off x="4826918" y="5365665"/>
            <a:ext cx="3447812" cy="1015663"/>
          </a:xfrm>
          <a:prstGeom prst="rect">
            <a:avLst/>
          </a:prstGeom>
        </p:spPr>
        <p:txBody>
          <a:bodyPr wrap="square">
            <a:spAutoFit/>
          </a:bodyPr>
          <a:lstStyle/>
          <a:p>
            <a:pPr lvl="0" algn="just" eaLnBrk="1">
              <a:lnSpc>
                <a:spcPct val="150000"/>
              </a:lnSpc>
              <a:spcBef>
                <a:spcPts val="0"/>
              </a:spcBef>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a:p>
            <a:pPr lvl="0" algn="ctr" eaLnBrk="1">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lv43.jpg" descr="id:2147501185;FounderCES"/>
          <p:cNvPicPr/>
          <p:nvPr/>
        </p:nvPicPr>
        <p:blipFill>
          <a:blip r:embed="rId3"/>
          <a:stretch>
            <a:fillRect/>
          </a:stretch>
        </p:blipFill>
        <p:spPr>
          <a:xfrm>
            <a:off x="3862958" y="3380323"/>
            <a:ext cx="2332166" cy="2080146"/>
          </a:xfrm>
          <a:prstGeom prst="rect">
            <a:avLst/>
          </a:prstGeom>
        </p:spPr>
      </p:pic>
      <p:pic>
        <p:nvPicPr>
          <p:cNvPr id="5" name="lv44.jpg" descr="id:2147501192;FounderCES"/>
          <p:cNvPicPr/>
          <p:nvPr/>
        </p:nvPicPr>
        <p:blipFill>
          <a:blip r:embed="rId4"/>
          <a:stretch>
            <a:fillRect/>
          </a:stretch>
        </p:blipFill>
        <p:spPr>
          <a:xfrm>
            <a:off x="6422219" y="3450649"/>
            <a:ext cx="2352397" cy="194677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聊城中考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）如图甲所示电路中，电源电压不变，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，电流表使用的测量范围为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的额定电压为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，其电流随电压的变化规律如图乙所示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602472" y="4149080"/>
            <a:ext cx="309634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4" name="矩形 3"/>
          <p:cNvSpPr/>
          <p:nvPr/>
        </p:nvSpPr>
        <p:spPr>
          <a:xfrm>
            <a:off x="5365814" y="445873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42.jpg" descr="id:2147501199;FounderCES"/>
          <p:cNvPicPr/>
          <p:nvPr/>
        </p:nvPicPr>
        <p:blipFill>
          <a:blip r:embed="rId2"/>
          <a:stretch>
            <a:fillRect/>
          </a:stretch>
        </p:blipFill>
        <p:spPr>
          <a:xfrm>
            <a:off x="3758229" y="2438534"/>
            <a:ext cx="1962909" cy="1833066"/>
          </a:xfrm>
          <a:prstGeom prst="rect">
            <a:avLst/>
          </a:prstGeom>
        </p:spPr>
      </p:pic>
      <p:pic>
        <p:nvPicPr>
          <p:cNvPr id="6" name="gyc243.jpg" descr="id:2147501206;FounderCES"/>
          <p:cNvPicPr/>
          <p:nvPr/>
        </p:nvPicPr>
        <p:blipFill>
          <a:blip r:embed="rId3"/>
          <a:stretch>
            <a:fillRect/>
          </a:stretch>
        </p:blipFill>
        <p:spPr>
          <a:xfrm>
            <a:off x="6041891" y="2573840"/>
            <a:ext cx="2717611" cy="1662042"/>
          </a:xfrm>
          <a:prstGeom prst="rect">
            <a:avLst/>
          </a:prstGeom>
        </p:spPr>
      </p:pic>
      <p:sp>
        <p:nvSpPr>
          <p:cNvPr id="7" name="矩形 6"/>
          <p:cNvSpPr/>
          <p:nvPr/>
        </p:nvSpPr>
        <p:spPr>
          <a:xfrm>
            <a:off x="550590" y="5661248"/>
            <a:ext cx="632737" cy="461665"/>
          </a:xfrm>
          <a:prstGeom prst="rect">
            <a:avLst/>
          </a:prstGeom>
        </p:spPr>
        <p:txBody>
          <a:bodyPr wrap="none">
            <a:spAutoFit/>
          </a:bodyPr>
          <a:lstStyle/>
          <a:p>
            <a:r>
              <a:rPr lang="en-US" altLang="zh-CN" sz="2400"/>
              <a:t>8 V</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由题图甲可知，当只闭合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串联，电流表测量电路中的电流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已知此时电流表的示数为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，根据串联电路的电流规律可知，通过小灯泡和定值电阻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，根据题图乙可知小灯泡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，根据串联电路的电压规律可得，电源电压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602472" y="5486800"/>
            <a:ext cx="3364942" cy="576248"/>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4" name="矩形 3"/>
          <p:cNvSpPr/>
          <p:nvPr/>
        </p:nvSpPr>
        <p:spPr>
          <a:xfrm>
            <a:off x="5365814" y="579645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42.jpg" descr="id:2147501199;FounderCES"/>
          <p:cNvPicPr/>
          <p:nvPr/>
        </p:nvPicPr>
        <p:blipFill>
          <a:blip r:embed="rId2"/>
          <a:stretch>
            <a:fillRect/>
          </a:stretch>
        </p:blipFill>
        <p:spPr>
          <a:xfrm>
            <a:off x="3646934" y="3518260"/>
            <a:ext cx="2192961" cy="2047900"/>
          </a:xfrm>
          <a:prstGeom prst="rect">
            <a:avLst/>
          </a:prstGeom>
        </p:spPr>
      </p:pic>
      <p:pic>
        <p:nvPicPr>
          <p:cNvPr id="6" name="gyc243.jpg" descr="id:2147501206;FounderCES"/>
          <p:cNvPicPr/>
          <p:nvPr/>
        </p:nvPicPr>
        <p:blipFill>
          <a:blip r:embed="rId3"/>
          <a:stretch>
            <a:fillRect/>
          </a:stretch>
        </p:blipFill>
        <p:spPr>
          <a:xfrm>
            <a:off x="6257915" y="3645024"/>
            <a:ext cx="3005643" cy="183819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0388"/>
            <a:ext cx="11485848" cy="57624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时，要使小灯泡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连入电路的电阻；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51944" y="3169452"/>
            <a:ext cx="309634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4" name="矩形 3"/>
          <p:cNvSpPr/>
          <p:nvPr/>
        </p:nvSpPr>
        <p:spPr>
          <a:xfrm>
            <a:off x="5115286" y="347910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42.jpg" descr="id:2147501199;FounderCES"/>
          <p:cNvPicPr/>
          <p:nvPr/>
        </p:nvPicPr>
        <p:blipFill>
          <a:blip r:embed="rId2"/>
          <a:stretch>
            <a:fillRect/>
          </a:stretch>
        </p:blipFill>
        <p:spPr>
          <a:xfrm>
            <a:off x="3507701" y="1458906"/>
            <a:ext cx="1962909" cy="1833066"/>
          </a:xfrm>
          <a:prstGeom prst="rect">
            <a:avLst/>
          </a:prstGeom>
        </p:spPr>
      </p:pic>
      <p:pic>
        <p:nvPicPr>
          <p:cNvPr id="6" name="gyc243.jpg" descr="id:2147501206;FounderCES"/>
          <p:cNvPicPr/>
          <p:nvPr/>
        </p:nvPicPr>
        <p:blipFill>
          <a:blip r:embed="rId3"/>
          <a:stretch>
            <a:fillRect/>
          </a:stretch>
        </p:blipFill>
        <p:spPr>
          <a:xfrm>
            <a:off x="5791363" y="1594212"/>
            <a:ext cx="2717611" cy="1662042"/>
          </a:xfrm>
          <a:prstGeom prst="rect">
            <a:avLst/>
          </a:prstGeom>
        </p:spPr>
      </p:pic>
      <p:sp>
        <p:nvSpPr>
          <p:cNvPr id="7" name="矩形 6"/>
          <p:cNvSpPr/>
          <p:nvPr/>
        </p:nvSpPr>
        <p:spPr>
          <a:xfrm>
            <a:off x="487208" y="1505036"/>
            <a:ext cx="816249" cy="461665"/>
          </a:xfrm>
          <a:prstGeom prst="rect">
            <a:avLst/>
          </a:prstGeom>
        </p:spPr>
        <p:txBody>
          <a:bodyPr wrap="none">
            <a:spAutoFit/>
          </a:bodyPr>
          <a:lstStyle/>
          <a:p>
            <a:r>
              <a:rPr lang="en-US" altLang="zh-CN" sz="2400"/>
              <a:t>14 Ω</a:t>
            </a:r>
            <a:endParaRPr lang="zh-CN" altLang="en-US"/>
          </a:p>
        </p:txBody>
      </p:sp>
      <mc:AlternateContent xmlns:mc="http://schemas.openxmlformats.org/markup-compatibility/2006" xmlns:a14="http://schemas.microsoft.com/office/drawing/2010/main">
        <mc:Choice Requires="a14">
          <p:sp>
            <p:nvSpPr>
              <p:cNvPr id="8" name="内容占位符 1"/>
              <p:cNvSpPr txBox="1"/>
              <p:nvPr/>
            </p:nvSpPr>
            <p:spPr bwMode="auto">
              <a:xfrm>
                <a:off x="360854" y="4039398"/>
                <a:ext cx="11485848" cy="23794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当只闭合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串联，已知小灯泡的额定电压为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，由题图乙可知小灯泡正常发光时的电流为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4039398"/>
                <a:ext cx="11485848" cy="2379434"/>
              </a:xfrm>
              <a:prstGeom prst="rect">
                <a:avLst/>
              </a:prstGeom>
              <a:blipFill rotWithShape="1">
                <a:blip r:embed="rId4"/>
                <a:stretch>
                  <a:fillRect l="-2" t="-7" r="1" b="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时，为保证不损坏电流表，滑动变阻器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的电阻可调范围和电路消耗的总电功率的变化范围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91177" y="3586912"/>
            <a:ext cx="3096344" cy="646331"/>
          </a:xfrm>
          <a:prstGeom prst="rect">
            <a:avLst/>
          </a:prstGeom>
        </p:spPr>
        <p:txBody>
          <a:bodyPr wrap="squar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4" name="矩形 3"/>
          <p:cNvSpPr/>
          <p:nvPr/>
        </p:nvSpPr>
        <p:spPr>
          <a:xfrm>
            <a:off x="5254519" y="389656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gyc242.jpg" descr="id:2147501199;FounderCES"/>
          <p:cNvPicPr/>
          <p:nvPr/>
        </p:nvPicPr>
        <p:blipFill>
          <a:blip r:embed="rId2"/>
          <a:stretch>
            <a:fillRect/>
          </a:stretch>
        </p:blipFill>
        <p:spPr>
          <a:xfrm>
            <a:off x="3646934" y="1876366"/>
            <a:ext cx="1962909" cy="1833066"/>
          </a:xfrm>
          <a:prstGeom prst="rect">
            <a:avLst/>
          </a:prstGeom>
        </p:spPr>
      </p:pic>
      <p:pic>
        <p:nvPicPr>
          <p:cNvPr id="6" name="gyc243.jpg" descr="id:2147501206;FounderCES"/>
          <p:cNvPicPr/>
          <p:nvPr/>
        </p:nvPicPr>
        <p:blipFill>
          <a:blip r:embed="rId3"/>
          <a:stretch>
            <a:fillRect/>
          </a:stretch>
        </p:blipFill>
        <p:spPr>
          <a:xfrm>
            <a:off x="5930596" y="2011672"/>
            <a:ext cx="2717611" cy="1662042"/>
          </a:xfrm>
          <a:prstGeom prst="rect">
            <a:avLst/>
          </a:prstGeom>
        </p:spPr>
      </p:pic>
      <p:sp>
        <p:nvSpPr>
          <p:cNvPr id="7" name="矩形 6"/>
          <p:cNvSpPr/>
          <p:nvPr/>
        </p:nvSpPr>
        <p:spPr>
          <a:xfrm>
            <a:off x="452704" y="1933738"/>
            <a:ext cx="3338246" cy="461665"/>
          </a:xfrm>
          <a:prstGeom prst="rect">
            <a:avLst/>
          </a:prstGeom>
        </p:spPr>
        <p:txBody>
          <a:bodyPr wrap="square">
            <a:spAutoFit/>
          </a:bodyPr>
          <a:lstStyle/>
          <a:p>
            <a:r>
              <a:rPr lang="en-US" altLang="zh-CN" sz="2400"/>
              <a:t>40</a:t>
            </a:r>
            <a:r>
              <a:rPr lang="zh-CN" altLang="zh-CN" sz="2400">
                <a:cs typeface="Times New Roman" panose="02020603050405020304" pitchFamily="18" charset="0"/>
              </a:rPr>
              <a:t>～</a:t>
            </a:r>
            <a:r>
              <a:rPr lang="en-US" altLang="zh-CN" sz="2400"/>
              <a:t>50 Ω    4.48</a:t>
            </a:r>
            <a:r>
              <a:rPr lang="zh-CN" altLang="zh-CN" sz="2400">
                <a:cs typeface="Times New Roman" panose="02020603050405020304" pitchFamily="18" charset="0"/>
              </a:rPr>
              <a:t>～</a:t>
            </a:r>
            <a:r>
              <a:rPr lang="en-US" altLang="zh-CN" sz="2400"/>
              <a:t>4.8W</a:t>
            </a:r>
            <a:endParaRPr lang="zh-CN" altLang="en-US"/>
          </a:p>
        </p:txBody>
      </p:sp>
      <mc:AlternateContent xmlns:mc="http://schemas.openxmlformats.org/markup-compatibility/2006" xmlns:a14="http://schemas.microsoft.com/office/drawing/2010/main">
        <mc:Choice Requires="a14">
          <p:sp>
            <p:nvSpPr>
              <p:cNvPr id="8" name="矩形 7"/>
              <p:cNvSpPr/>
              <p:nvPr/>
            </p:nvSpPr>
            <p:spPr>
              <a:xfrm>
                <a:off x="360854" y="4493498"/>
                <a:ext cx="11485848" cy="1928157"/>
              </a:xfrm>
              <a:prstGeom prst="rect">
                <a:avLst/>
              </a:prstGeom>
            </p:spPr>
            <p:txBody>
              <a:bodyPr wrap="square">
                <a:spAutoFit/>
              </a:bodyPr>
              <a:lstStyle/>
              <a:p>
                <a:pPr algn="dist">
                  <a:lnSpc>
                    <a:spcPct val="150000"/>
                  </a:lnSpc>
                </a:pP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黑体" panose="02010609060101010101" pitchFamily="49" charset="-122"/>
                    <a:cs typeface="Times New Roman" panose="02020603050405020304" pitchFamily="18" charset="0"/>
                  </a:rPr>
                  <a:t>]</a:t>
                </a:r>
                <a:r>
                  <a:rPr lang="zh-CN" altLang="zh-CN" sz="2400" b="0">
                    <a:solidFill>
                      <a:srgbClr val="000000"/>
                    </a:solidFill>
                    <a:cs typeface="Times New Roman" panose="02020603050405020304" pitchFamily="18" charset="0"/>
                  </a:rPr>
                  <a:t>当闭合</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S</a:t>
                </a:r>
                <a:r>
                  <a:rPr lang="en-US" altLang="zh-CN" sz="2400" b="0" baseline="-2500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时，小灯泡</a:t>
                </a:r>
                <a:r>
                  <a:rPr lang="en-US" altLang="zh-CN" sz="2400" b="0">
                    <a:solidFill>
                      <a:srgbClr val="000000"/>
                    </a:solidFill>
                    <a:cs typeface="Times New Roman" panose="02020603050405020304" pitchFamily="18" charset="0"/>
                  </a:rPr>
                  <a:t>L</a:t>
                </a:r>
                <a:r>
                  <a:rPr lang="zh-CN" altLang="zh-CN" sz="2400" b="0">
                    <a:solidFill>
                      <a:srgbClr val="000000"/>
                    </a:solidFill>
                    <a:cs typeface="Times New Roman" panose="02020603050405020304" pitchFamily="18" charset="0"/>
                  </a:rPr>
                  <a:t>被短路，定值电阻</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与滑动变阻器</a:t>
                </a:r>
                <a:r>
                  <a:rPr lang="en-US" altLang="zh-CN" sz="2400" b="0" i="1">
                    <a:solidFill>
                      <a:srgbClr val="000000"/>
                    </a:solidFill>
                    <a:cs typeface="Times New Roman" panose="02020603050405020304" pitchFamily="18" charset="0"/>
                  </a:rPr>
                  <a:t>R</a:t>
                </a:r>
                <a:r>
                  <a:rPr lang="en-US" altLang="zh-CN" sz="2400" b="0" baseline="-2500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并联，根据电流表测量范围可知，电路中的最大总电流为</a:t>
                </a:r>
                <a:r>
                  <a:rPr lang="en-US" altLang="zh-CN" sz="2400" b="0" i="1">
                    <a:solidFill>
                      <a:srgbClr val="000000"/>
                    </a:solidFill>
                    <a:cs typeface="Times New Roman" panose="02020603050405020304" pitchFamily="18" charset="0"/>
                  </a:rPr>
                  <a:t>I</a:t>
                </a:r>
                <a:r>
                  <a:rPr lang="zh-CN" altLang="zh-CN" sz="2400" b="0" baseline="-25000">
                    <a:solidFill>
                      <a:srgbClr val="000000"/>
                    </a:solidFill>
                    <a:cs typeface="Times New Roman" panose="02020603050405020304" pitchFamily="18" charset="0"/>
                  </a:rPr>
                  <a:t>大</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0.6 A</a:t>
                </a:r>
                <a:r>
                  <a:rPr lang="zh-CN" altLang="zh-CN" sz="2400" b="0">
                    <a:solidFill>
                      <a:srgbClr val="000000"/>
                    </a:solidFill>
                    <a:cs typeface="Times New Roman" panose="02020603050405020304" pitchFamily="18" charset="0"/>
                  </a:rPr>
                  <a:t>，根据并联电路的电压</a:t>
                </a:r>
                <a:r>
                  <a:rPr lang="zh-CN" altLang="zh-CN" sz="2400" b="0" spc="-60">
                    <a:solidFill>
                      <a:srgbClr val="000000"/>
                    </a:solidFill>
                    <a:cs typeface="Times New Roman" panose="02020603050405020304" pitchFamily="18" charset="0"/>
                  </a:rPr>
                  <a:t>规</a:t>
                </a:r>
                <a:endParaRPr lang="en-US" altLang="zh-CN" sz="2400" b="0" spc="-60">
                  <a:solidFill>
                    <a:srgbClr val="000000"/>
                  </a:solidFill>
                  <a:cs typeface="Times New Roman" panose="02020603050405020304" pitchFamily="18" charset="0"/>
                </a:endParaRPr>
              </a:p>
              <a:p>
                <a:pPr algn="just">
                  <a:lnSpc>
                    <a:spcPct val="110000"/>
                  </a:lnSpc>
                </a:pPr>
                <a:r>
                  <a:rPr lang="zh-CN" altLang="zh-CN" sz="2400" b="0" spc="-60">
                    <a:solidFill>
                      <a:srgbClr val="000000"/>
                    </a:solidFill>
                    <a:cs typeface="Times New Roman" panose="02020603050405020304" pitchFamily="18" charset="0"/>
                  </a:rPr>
                  <a:t>律可知，</a:t>
                </a:r>
                <a:r>
                  <a:rPr lang="en-US" altLang="zh-CN" sz="2400" b="0" i="1" spc="-60">
                    <a:solidFill>
                      <a:srgbClr val="000000"/>
                    </a:solidFill>
                    <a:cs typeface="Times New Roman" panose="02020603050405020304" pitchFamily="18" charset="0"/>
                  </a:rPr>
                  <a:t>R</a:t>
                </a:r>
                <a:r>
                  <a:rPr lang="en-US" altLang="zh-CN" sz="2400" b="0" spc="-60" baseline="-25000">
                    <a:solidFill>
                      <a:srgbClr val="000000"/>
                    </a:solidFill>
                    <a:cs typeface="Times New Roman" panose="02020603050405020304" pitchFamily="18" charset="0"/>
                  </a:rPr>
                  <a:t>1</a:t>
                </a:r>
                <a:r>
                  <a:rPr lang="zh-CN" altLang="zh-CN" sz="2400" b="0" spc="-60">
                    <a:solidFill>
                      <a:srgbClr val="000000"/>
                    </a:solidFill>
                    <a:cs typeface="Times New Roman" panose="02020603050405020304" pitchFamily="18" charset="0"/>
                  </a:rPr>
                  <a:t>和</a:t>
                </a:r>
                <a:r>
                  <a:rPr lang="en-US" altLang="zh-CN" sz="2400" b="0" i="1" spc="-60">
                    <a:solidFill>
                      <a:srgbClr val="000000"/>
                    </a:solidFill>
                    <a:cs typeface="Times New Roman" panose="02020603050405020304" pitchFamily="18" charset="0"/>
                  </a:rPr>
                  <a:t>R</a:t>
                </a:r>
                <a:r>
                  <a:rPr lang="en-US" altLang="zh-CN" sz="2400" b="0" spc="-60" baseline="-25000">
                    <a:solidFill>
                      <a:srgbClr val="000000"/>
                    </a:solidFill>
                    <a:cs typeface="Times New Roman" panose="02020603050405020304" pitchFamily="18" charset="0"/>
                  </a:rPr>
                  <a:t>2</a:t>
                </a:r>
                <a:r>
                  <a:rPr lang="zh-CN" altLang="zh-CN" sz="2400" b="0" spc="-60">
                    <a:solidFill>
                      <a:srgbClr val="000000"/>
                    </a:solidFill>
                    <a:cs typeface="Times New Roman" panose="02020603050405020304" pitchFamily="18" charset="0"/>
                  </a:rPr>
                  <a:t>两端的电压：</a:t>
                </a:r>
                <a:r>
                  <a:rPr lang="en-US" altLang="zh-CN" sz="2400" b="0" i="1" spc="-60">
                    <a:solidFill>
                      <a:srgbClr val="000000"/>
                    </a:solidFill>
                    <a:cs typeface="Times New Roman" panose="02020603050405020304" pitchFamily="18" charset="0"/>
                  </a:rPr>
                  <a:t>U</a:t>
                </a:r>
                <a:r>
                  <a:rPr lang="en-US" altLang="zh-CN" sz="2400" b="0" spc="-60" baseline="-25000">
                    <a:solidFill>
                      <a:srgbClr val="000000"/>
                    </a:solidFill>
                    <a:cs typeface="Times New Roman" panose="02020603050405020304" pitchFamily="18" charset="0"/>
                  </a:rPr>
                  <a:t>1</a:t>
                </a:r>
                <a:r>
                  <a:rPr lang="en-US" altLang="zh-CN" sz="2400" b="0" i="1" spc="-60">
                    <a:solidFill>
                      <a:srgbClr val="000000"/>
                    </a:solidFill>
                    <a:cs typeface="Times New Roman" panose="02020603050405020304" pitchFamily="18" charset="0"/>
                  </a:rPr>
                  <a:t>'</a:t>
                </a:r>
                <a:r>
                  <a:rPr lang="zh-CN" altLang="zh-CN" sz="2400" b="0" spc="-60">
                    <a:solidFill>
                      <a:srgbClr val="000000"/>
                    </a:solidFill>
                    <a:cs typeface="Times New Roman" panose="02020603050405020304" pitchFamily="18" charset="0"/>
                  </a:rPr>
                  <a:t>＝</a:t>
                </a:r>
                <a:r>
                  <a:rPr lang="en-US" altLang="zh-CN" sz="2400" b="0" i="1" spc="-60">
                    <a:solidFill>
                      <a:srgbClr val="000000"/>
                    </a:solidFill>
                    <a:cs typeface="Times New Roman" panose="02020603050405020304" pitchFamily="18" charset="0"/>
                  </a:rPr>
                  <a:t>U</a:t>
                </a:r>
                <a:r>
                  <a:rPr lang="en-US" altLang="zh-CN" sz="2400" b="0" spc="-60" baseline="-25000">
                    <a:solidFill>
                      <a:srgbClr val="000000"/>
                    </a:solidFill>
                    <a:cs typeface="Times New Roman" panose="02020603050405020304" pitchFamily="18" charset="0"/>
                  </a:rPr>
                  <a:t>2</a:t>
                </a:r>
                <a:r>
                  <a:rPr lang="en-US" altLang="zh-CN" sz="2400" b="0" i="1" spc="-60">
                    <a:solidFill>
                      <a:srgbClr val="000000"/>
                    </a:solidFill>
                    <a:cs typeface="Times New Roman" panose="02020603050405020304" pitchFamily="18" charset="0"/>
                  </a:rPr>
                  <a:t>'</a:t>
                </a:r>
                <a:r>
                  <a:rPr lang="zh-CN" altLang="zh-CN" sz="2400" b="0" spc="-60">
                    <a:solidFill>
                      <a:srgbClr val="000000"/>
                    </a:solidFill>
                    <a:cs typeface="Times New Roman" panose="02020603050405020304" pitchFamily="18" charset="0"/>
                  </a:rPr>
                  <a:t>＝</a:t>
                </a:r>
                <a:r>
                  <a:rPr lang="en-US" altLang="zh-CN" sz="2400" b="0" spc="-60">
                    <a:solidFill>
                      <a:srgbClr val="000000"/>
                    </a:solidFill>
                    <a:cs typeface="Times New Roman" panose="02020603050405020304" pitchFamily="18" charset="0"/>
                  </a:rPr>
                  <a:t>8 V</a:t>
                </a:r>
                <a:r>
                  <a:rPr lang="zh-CN" altLang="zh-CN" sz="2400" b="0" spc="-60">
                    <a:solidFill>
                      <a:srgbClr val="000000"/>
                    </a:solidFill>
                    <a:cs typeface="Times New Roman" panose="02020603050405020304" pitchFamily="18" charset="0"/>
                  </a:rPr>
                  <a:t>，此时通过</a:t>
                </a:r>
                <a:r>
                  <a:rPr lang="en-US" altLang="zh-CN" sz="2400" b="0" i="1" spc="-60">
                    <a:solidFill>
                      <a:srgbClr val="000000"/>
                    </a:solidFill>
                    <a:cs typeface="Times New Roman" panose="02020603050405020304" pitchFamily="18" charset="0"/>
                  </a:rPr>
                  <a:t>R</a:t>
                </a:r>
                <a:r>
                  <a:rPr lang="en-US" altLang="zh-CN" sz="2400" b="0" spc="-60" baseline="-25000">
                    <a:solidFill>
                      <a:srgbClr val="000000"/>
                    </a:solidFill>
                    <a:cs typeface="Times New Roman" panose="02020603050405020304" pitchFamily="18" charset="0"/>
                  </a:rPr>
                  <a:t>1</a:t>
                </a:r>
                <a:r>
                  <a:rPr lang="zh-CN" altLang="zh-CN" sz="2400" b="0" spc="-60">
                    <a:solidFill>
                      <a:srgbClr val="000000"/>
                    </a:solidFill>
                    <a:cs typeface="Times New Roman" panose="02020603050405020304" pitchFamily="18" charset="0"/>
                  </a:rPr>
                  <a:t>的电流</a:t>
                </a:r>
                <a:r>
                  <a:rPr lang="en-US" altLang="zh-CN" sz="2400" b="0" i="1" spc="-60">
                    <a:solidFill>
                      <a:srgbClr val="000000"/>
                    </a:solidFill>
                    <a:cs typeface="Times New Roman" panose="02020603050405020304" pitchFamily="18" charset="0"/>
                  </a:rPr>
                  <a:t>I</a:t>
                </a:r>
                <a:r>
                  <a:rPr lang="en-US" altLang="zh-CN" sz="2400" b="0" spc="-60" baseline="-25000">
                    <a:solidFill>
                      <a:srgbClr val="000000"/>
                    </a:solidFill>
                    <a:cs typeface="Times New Roman" panose="02020603050405020304" pitchFamily="18" charset="0"/>
                  </a:rPr>
                  <a:t>1</a:t>
                </a:r>
                <a:r>
                  <a:rPr lang="en-US" altLang="zh-CN" sz="2400" b="0" i="1" spc="-60">
                    <a:solidFill>
                      <a:srgbClr val="000000"/>
                    </a:solidFill>
                    <a:cs typeface="Times New Roman" panose="02020603050405020304" pitchFamily="18" charset="0"/>
                  </a:rPr>
                  <a:t>'</a:t>
                </a:r>
                <a:r>
                  <a:rPr lang="zh-CN" altLang="zh-CN" sz="2400" b="0" spc="-60">
                    <a:solidFill>
                      <a:srgbClr val="000000"/>
                    </a:solidFill>
                    <a:cs typeface="Times New Roman" panose="02020603050405020304" pitchFamily="18" charset="0"/>
                  </a:rPr>
                  <a:t>＝</a:t>
                </a:r>
                <a14:m>
                  <m:oMath xmlns:m="http://schemas.openxmlformats.org/officeDocument/2006/math">
                    <m:f>
                      <m:fPr>
                        <m:ctrlPr>
                          <a:rPr lang="zh-CN" altLang="zh-CN" sz="2400" b="0"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b="0"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0" i="1" spc="-60">
                                <a:solidFill>
                                  <a:srgbClr val="000000"/>
                                </a:solidFill>
                                <a:latin typeface="Cambria Math" panose="02040503050406030204" pitchFamily="18" charset="0"/>
                                <a:cs typeface="Times New Roman" panose="02020603050405020304" pitchFamily="18" charset="0"/>
                              </a:rPr>
                              <m:t>𝑈</m:t>
                            </m:r>
                          </m:e>
                          <m:sub>
                            <m:r>
                              <a:rPr lang="en-US" altLang="zh-CN" sz="2400" b="0" spc="-60">
                                <a:solidFill>
                                  <a:srgbClr val="000000"/>
                                </a:solidFill>
                                <a:latin typeface="Cambria Math" panose="02040503050406030204" pitchFamily="18" charset="0"/>
                                <a:cs typeface="Times New Roman" panose="02020603050405020304" pitchFamily="18" charset="0"/>
                              </a:rPr>
                              <m:t>1</m:t>
                            </m:r>
                          </m:sub>
                        </m:sSub>
                        <m:r>
                          <m:rPr>
                            <m:nor/>
                          </m:rPr>
                          <a:rPr lang="en-US" altLang="zh-CN" sz="2400" b="0" i="1" spc="-60">
                            <a:solidFill>
                              <a:srgbClr val="000000"/>
                            </a:solidFill>
                            <a:latin typeface="Cambria Math" panose="02040503050406030204" pitchFamily="18" charset="0"/>
                            <a:cs typeface="Times New Roman" panose="02020603050405020304" pitchFamily="18" charset="0"/>
                          </a:rPr>
                          <m:t>′</m:t>
                        </m:r>
                      </m:num>
                      <m:den>
                        <m:sSub>
                          <m:sSubPr>
                            <m:ctrlPr>
                              <a:rPr lang="zh-CN" altLang="zh-CN" sz="2400" b="0"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0" i="1" spc="-60">
                                <a:solidFill>
                                  <a:srgbClr val="000000"/>
                                </a:solidFill>
                                <a:latin typeface="Cambria Math" panose="02040503050406030204" pitchFamily="18" charset="0"/>
                                <a:cs typeface="Times New Roman" panose="02020603050405020304" pitchFamily="18" charset="0"/>
                              </a:rPr>
                              <m:t>𝑅</m:t>
                            </m:r>
                          </m:e>
                          <m:sub>
                            <m:r>
                              <a:rPr lang="en-US" altLang="zh-CN" sz="2400" b="0" spc="-60">
                                <a:solidFill>
                                  <a:srgbClr val="000000"/>
                                </a:solidFill>
                                <a:latin typeface="Cambria Math" panose="02040503050406030204" pitchFamily="18" charset="0"/>
                                <a:cs typeface="Times New Roman" panose="02020603050405020304" pitchFamily="18" charset="0"/>
                              </a:rPr>
                              <m:t>1</m:t>
                            </m:r>
                          </m:sub>
                        </m:sSub>
                      </m:den>
                    </m:f>
                  </m:oMath>
                </a14:m>
                <a:r>
                  <a:rPr lang="zh-CN" altLang="zh-CN" sz="2400" b="0" spc="-60">
                    <a:solidFill>
                      <a:srgbClr val="000000"/>
                    </a:solidFill>
                    <a:cs typeface="Times New Roman" panose="02020603050405020304" pitchFamily="18" charset="0"/>
                  </a:rPr>
                  <a:t>＝</a:t>
                </a:r>
                <a14:m>
                  <m:oMath xmlns:m="http://schemas.openxmlformats.org/officeDocument/2006/math">
                    <m:f>
                      <m:fPr>
                        <m:ctrlPr>
                          <a:rPr lang="zh-CN" altLang="zh-CN" sz="2400" b="0"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0" spc="-60">
                            <a:solidFill>
                              <a:srgbClr val="000000"/>
                            </a:solidFill>
                            <a:latin typeface="Cambria Math" panose="02040503050406030204" pitchFamily="18" charset="0"/>
                            <a:cs typeface="Times New Roman" panose="02020603050405020304" pitchFamily="18" charset="0"/>
                          </a:rPr>
                          <m:t>8</m:t>
                        </m:r>
                        <m:r>
                          <m:rPr>
                            <m:sty m:val="p"/>
                          </m:rPr>
                          <a:rPr lang="en-US" altLang="zh-CN" sz="2400" b="0" spc="-60">
                            <a:solidFill>
                              <a:srgbClr val="000000"/>
                            </a:solidFill>
                            <a:latin typeface="Cambria Math" panose="02040503050406030204" pitchFamily="18" charset="0"/>
                            <a:cs typeface="Times New Roman" panose="02020603050405020304" pitchFamily="18" charset="0"/>
                          </a:rPr>
                          <m:t>V</m:t>
                        </m:r>
                      </m:num>
                      <m:den>
                        <m:r>
                          <a:rPr lang="en-US" altLang="zh-CN" sz="2400" b="0" spc="-60">
                            <a:solidFill>
                              <a:srgbClr val="000000"/>
                            </a:solidFill>
                            <a:latin typeface="Cambria Math" panose="02040503050406030204" pitchFamily="18" charset="0"/>
                            <a:cs typeface="Times New Roman" panose="02020603050405020304" pitchFamily="18" charset="0"/>
                          </a:rPr>
                          <m:t>20</m:t>
                        </m:r>
                        <m:r>
                          <m:rPr>
                            <m:sty m:val="p"/>
                          </m:rPr>
                          <a:rPr lang="en-US" altLang="zh-CN" sz="2400" b="0" spc="-60">
                            <a:solidFill>
                              <a:srgbClr val="000000"/>
                            </a:solidFill>
                            <a:latin typeface="Cambria Math" panose="02040503050406030204" pitchFamily="18" charset="0"/>
                            <a:cs typeface="Times New Roman" panose="02020603050405020304" pitchFamily="18" charset="0"/>
                          </a:rPr>
                          <m:t>Ω</m:t>
                        </m:r>
                      </m:den>
                    </m:f>
                  </m:oMath>
                </a14:m>
                <a:r>
                  <a:rPr lang="zh-CN" altLang="zh-CN" sz="2400" b="0" spc="-60">
                    <a:solidFill>
                      <a:srgbClr val="000000"/>
                    </a:solidFill>
                    <a:cs typeface="Times New Roman" panose="02020603050405020304" pitchFamily="18" charset="0"/>
                  </a:rPr>
                  <a:t>＝</a:t>
                </a:r>
                <a:r>
                  <a:rPr lang="en-US" altLang="zh-CN" sz="2400" b="0" spc="-60">
                    <a:solidFill>
                      <a:srgbClr val="000000"/>
                    </a:solidFill>
                    <a:cs typeface="Times New Roman" panose="02020603050405020304" pitchFamily="18" charset="0"/>
                  </a:rPr>
                  <a:t>0.4 A</a:t>
                </a:r>
                <a:r>
                  <a:rPr lang="zh-CN" altLang="zh-CN" sz="2400" b="0" spc="-60">
                    <a:solidFill>
                      <a:srgbClr val="000000"/>
                    </a:solidFill>
                    <a:cs typeface="Times New Roman" panose="02020603050405020304" pitchFamily="18" charset="0"/>
                  </a:rPr>
                  <a:t>，</a:t>
                </a:r>
                <a:endParaRPr lang="zh-CN" altLang="en-US" spc="-60"/>
              </a:p>
            </p:txBody>
          </p:sp>
        </mc:Choice>
        <mc:Fallback xmlns="">
          <p:sp>
            <p:nvSpPr>
              <p:cNvPr id="8" name="矩形 7"/>
              <p:cNvSpPr>
                <a:spLocks noRot="1" noChangeAspect="1" noMove="1" noResize="1" noEditPoints="1" noAdjustHandles="1" noChangeArrowheads="1" noChangeShapeType="1" noTextEdit="1"/>
              </p:cNvSpPr>
              <p:nvPr/>
            </p:nvSpPr>
            <p:spPr>
              <a:xfrm>
                <a:off x="360854" y="4493498"/>
                <a:ext cx="11485848" cy="1928157"/>
              </a:xfrm>
              <a:prstGeom prst="rect">
                <a:avLst/>
              </a:prstGeom>
              <a:blipFill rotWithShape="1">
                <a:blip r:embed="rId4"/>
                <a:stretch>
                  <a:fillRect l="-2" t="-12" r="1" b="28"/>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846181"/>
              </a:xfrm>
            </p:spPr>
            <p:txBody>
              <a:bodyPr/>
              <a:lstStyle/>
              <a:p>
                <a:pPr lvl="0" algn="dist" hangingPunct="0">
                  <a:lnSpc>
                    <a:spcPct val="14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根据并联电路的电流规律可得，通过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的最大电流：</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lnSpc>
                    <a:spcPct val="110000"/>
                  </a:lnSpc>
                  <a:spcAft>
                    <a:spcPts val="0"/>
                  </a:spcAft>
                </a:pP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接入电路的最小阻值</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，此时电路消耗的最大总功率：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p>
              <a:p>
                <a:pPr lvl="0" hangingPunct="0">
                  <a:spcAft>
                    <a:spcPts val="0"/>
                  </a:spcAf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W</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；当滑动变阻器接入电路的阻值最大</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时，电路中的电流最小，电路</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1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安全，此时通过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的最小电流</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2</m:t>
                        </m:r>
                        <m:r>
                          <m:rPr>
                            <m:nor/>
                          </m:rP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大</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50</m:t>
                        </m:r>
                        <m:r>
                          <m:rPr>
                            <m:sty m:val="p"/>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，根据并联电路的电流规律可得，电路</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的最小总电流</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，此时电路消耗的最小总功率：</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0.56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4.48 W</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，综上可知，滑动变阻器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的电阻可调范围为</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，电路消耗的总电功率的变化范围是</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4.48</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W</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Rot="1" noChangeAspect="1" noMove="1" noResize="1" noEditPoints="1" noAdjustHandles="1" noChangeArrowheads="1" noChangeShapeType="1" noTextEdit="1"/>
              </p:cNvSpPr>
              <p:nvPr>
                <p:ph idx="1"/>
              </p:nvPr>
            </p:nvSpPr>
            <p:spPr>
              <a:xfrm>
                <a:off x="360854" y="746120"/>
                <a:ext cx="11485848" cy="3846181"/>
              </a:xfrm>
              <a:blipFill rotWithShape="1">
                <a:blip r:embed="rId2"/>
                <a:stretch>
                  <a:fillRect l="-2" t="-16" r="1" b="16"/>
                </a:stretch>
              </a:blipFill>
            </p:spPr>
            <p:txBody>
              <a:bodyPr/>
              <a:lstStyle/>
              <a:p>
                <a:r>
                  <a:rPr lang="zh-CN" altLang="en-US">
                    <a:noFill/>
                  </a:rPr>
                  <a:t> </a:t>
                </a:r>
              </a:p>
            </p:txBody>
          </p:sp>
        </mc:Fallback>
      </mc:AlternateContent>
      <p:sp>
        <p:nvSpPr>
          <p:cNvPr id="4" name="矩形 3"/>
          <p:cNvSpPr/>
          <p:nvPr/>
        </p:nvSpPr>
        <p:spPr>
          <a:xfrm>
            <a:off x="4378640" y="5991671"/>
            <a:ext cx="3096344" cy="430887"/>
          </a:xfrm>
          <a:prstGeom prst="rect">
            <a:avLst/>
          </a:prstGeom>
        </p:spPr>
        <p:txBody>
          <a:bodyPr wrap="square">
            <a:spAutoFit/>
          </a:bodyPr>
          <a:lstStyle/>
          <a:p>
            <a:pPr algn="just">
              <a:spcAft>
                <a:spcPts val="0"/>
              </a:spcAft>
              <a:tabLst>
                <a:tab pos="5941060" algn="l"/>
              </a:tabLst>
            </a:pPr>
            <a:r>
              <a:rPr lang="zh-CN" altLang="zh-CN" sz="2200" b="0">
                <a:solidFill>
                  <a:srgbClr val="000000"/>
                </a:solidFill>
                <a:ea typeface="楷体" panose="02010609060101010101" pitchFamily="49" charset="-122"/>
                <a:cs typeface="Times New Roman" panose="02020603050405020304" pitchFamily="18" charset="0"/>
              </a:rPr>
              <a:t>甲</a:t>
            </a:r>
            <a:r>
              <a:rPr lang="en-US" altLang="zh-CN" sz="2200" b="0">
                <a:solidFill>
                  <a:srgbClr val="000000"/>
                </a:solidFill>
                <a:ea typeface="楷体" panose="02010609060101010101" pitchFamily="49" charset="-122"/>
                <a:cs typeface="Times New Roman" panose="02020603050405020304" pitchFamily="18" charset="0"/>
              </a:rPr>
              <a:t>                              </a:t>
            </a: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5" name="矩形 4"/>
          <p:cNvSpPr/>
          <p:nvPr/>
        </p:nvSpPr>
        <p:spPr>
          <a:xfrm>
            <a:off x="5090046" y="6113364"/>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8</a:t>
            </a:r>
            <a:r>
              <a:rPr lang="zh-CN" altLang="zh-CN" sz="2200" b="0">
                <a:solidFill>
                  <a:srgbClr val="000000"/>
                </a:solidFill>
                <a:cs typeface="Times New Roman" panose="02020603050405020304" pitchFamily="18" charset="0"/>
              </a:rPr>
              <a:t>题）</a:t>
            </a:r>
          </a:p>
        </p:txBody>
      </p:sp>
      <p:pic>
        <p:nvPicPr>
          <p:cNvPr id="6" name="gyc242.jpg" descr="id:2147501199;FounderCES"/>
          <p:cNvPicPr/>
          <p:nvPr/>
        </p:nvPicPr>
        <p:blipFill>
          <a:blip r:embed="rId3"/>
          <a:stretch>
            <a:fillRect/>
          </a:stretch>
        </p:blipFill>
        <p:spPr>
          <a:xfrm>
            <a:off x="3790950" y="4445738"/>
            <a:ext cx="1728192" cy="1613875"/>
          </a:xfrm>
          <a:prstGeom prst="rect">
            <a:avLst/>
          </a:prstGeom>
        </p:spPr>
      </p:pic>
      <p:pic>
        <p:nvPicPr>
          <p:cNvPr id="7" name="gyc243.jpg" descr="id:2147501206;FounderCES"/>
          <p:cNvPicPr/>
          <p:nvPr/>
        </p:nvPicPr>
        <p:blipFill>
          <a:blip r:embed="rId4"/>
          <a:stretch>
            <a:fillRect/>
          </a:stretch>
        </p:blipFill>
        <p:spPr>
          <a:xfrm>
            <a:off x="5809989" y="4509120"/>
            <a:ext cx="2540874" cy="1553953"/>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908050"/>
            <a:ext cx="11485880" cy="4472940"/>
          </a:xfrm>
          <a:solidFill>
            <a:srgbClr val="E1F4FC"/>
          </a:solidFill>
        </p:spPr>
        <p:txBody>
          <a:bodyPr>
            <a:noAutofit/>
          </a:bodyPr>
          <a:lstStyle/>
          <a:p>
            <a:pPr hangingPunct="0">
              <a:lnSpc>
                <a:spcPct val="140000"/>
              </a:lnSpc>
              <a:spcAft>
                <a:spcPts val="0"/>
              </a:spcAft>
            </a:pPr>
            <a:r>
              <a:rPr lang="en-US" altLang="zh-CN" sz="2200"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latin typeface="楷体" panose="02010609060101010101" pitchFamily="49" charset="-122"/>
                <a:ea typeface="楷体" panose="02010609060101010101" pitchFamily="49" charset="-122"/>
                <a:cs typeface="楷体" panose="02010609060101010101" pitchFamily="49" charset="-122"/>
              </a:rPr>
              <a:t> </a:t>
            </a:r>
            <a:r>
              <a:rPr lang="zh-CN" altLang="zh-CN" dirty="0">
                <a:latin typeface="楷体" panose="02010609060101010101" pitchFamily="49" charset="-122"/>
                <a:ea typeface="楷体" panose="02010609060101010101" pitchFamily="49" charset="-122"/>
                <a:cs typeface="楷体" panose="02010609060101010101" pitchFamily="49" charset="-122"/>
              </a:rPr>
              <a:t>串联电路电流处处相等，因此动态的串联电路中最大电流取决于串联的元件中允许通过的最大电流值中最小的那一个</a:t>
            </a:r>
            <a:r>
              <a:rPr lang="en-US" altLang="zh-CN" dirty="0">
                <a:latin typeface="楷体" panose="02010609060101010101" pitchFamily="49" charset="-122"/>
                <a:ea typeface="楷体" panose="02010609060101010101" pitchFamily="49" charset="-122"/>
                <a:cs typeface="楷体" panose="02010609060101010101" pitchFamily="49" charset="-122"/>
              </a:rPr>
              <a:t>.</a:t>
            </a:r>
            <a:r>
              <a:rPr lang="zh-CN" altLang="zh-CN" dirty="0">
                <a:latin typeface="楷体" panose="02010609060101010101" pitchFamily="49" charset="-122"/>
                <a:ea typeface="楷体" panose="02010609060101010101" pitchFamily="49" charset="-122"/>
                <a:cs typeface="楷体" panose="02010609060101010101" pitchFamily="49" charset="-122"/>
              </a:rPr>
              <a:t>在有关电流表示数范围、电压表示数范围、电路总功率范围、某个用电器功率范围问题中，只要首先求出滑动变阻器的阻值范围，其余问题均可以迎刃而解；在分析滑动变阻器的阻值范围时，首先进行动态电路分析，分析滑动变阻器的阻值变大时会导致哪个元件最不安全，根据该元件安全条件下的最不利情况求出滑动变阻器的阻值就是其最大阻值；同理，分析滑动变阻器阻值变小时会导致哪个元件最不安全，根据该元件安全条件下的最不利情况求出滑动变阻器的阻值就是其最小阻值</a:t>
            </a:r>
            <a:r>
              <a:rPr lang="en-US" altLang="zh-CN" dirty="0">
                <a:latin typeface="楷体" panose="02010609060101010101" pitchFamily="49" charset="-122"/>
                <a:ea typeface="楷体" panose="02010609060101010101" pitchFamily="49" charset="-122"/>
                <a:cs typeface="楷体" panose="02010609060101010101" pitchFamily="49" charset="-122"/>
              </a:rPr>
              <a:t>.</a:t>
            </a:r>
          </a:p>
          <a:p>
            <a:pPr hangingPunct="0">
              <a:lnSpc>
                <a:spcPct val="140000"/>
              </a:lnSpc>
              <a:spcAft>
                <a:spcPts val="0"/>
              </a:spcAft>
            </a:pPr>
            <a:endParaRPr lang="en-US" altLang="zh-CN" sz="2200" dirty="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2200">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2200">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1000" dirty="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1000" dirty="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1000" dirty="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1000" dirty="0">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657" y="915173"/>
            <a:ext cx="1906254" cy="5021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16174"/>
              </a:xfrm>
            </p:spPr>
            <p:txBody>
              <a:bodyPr/>
              <a:lstStyle/>
              <a:p>
                <a:pPr algn="dist" hangingPunct="0">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根据串联电路特点知，电源电压</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 A</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a:latin typeface="Times New Roman" panose="02020603050405020304" pitchFamily="18" charset="0"/>
                    <a:ea typeface="宋体" panose="02010600030101010101" pitchFamily="2" charset="-122"/>
                    <a:cs typeface="Times New Roman" panose="02020603050405020304" pitchFamily="18" charset="0"/>
                  </a:rPr>
                  <a:t>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知，电源电压不变，电功率之比等于电流之比，为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位于最左端时，两个定值电阻并联，电路的最大功率为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2×20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16174"/>
              </a:xfrm>
              <a:blipFill rotWithShape="1">
                <a:blip r:embed="rId2"/>
                <a:stretch>
                  <a:fillRect l="-2" t="-20" r="1" b="-4109"/>
                </a:stretch>
              </a:blipFill>
            </p:spPr>
            <p:txBody>
              <a:bodyPr/>
              <a:lstStyle/>
              <a:p>
                <a:r>
                  <a:rPr lang="zh-CN" altLang="en-US">
                    <a:noFill/>
                  </a:rPr>
                  <a:t> </a:t>
                </a:r>
              </a:p>
            </p:txBody>
          </p:sp>
        </mc:Fallback>
      </mc:AlternateContent>
      <p:sp>
        <p:nvSpPr>
          <p:cNvPr id="3" name="矩形 2"/>
          <p:cNvSpPr/>
          <p:nvPr/>
        </p:nvSpPr>
        <p:spPr>
          <a:xfrm>
            <a:off x="5318762" y="573499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gyc239.jpg" descr="id:2147501129;FounderCES"/>
          <p:cNvPicPr/>
          <p:nvPr/>
        </p:nvPicPr>
        <p:blipFill>
          <a:blip r:embed="rId3"/>
          <a:stretch>
            <a:fillRect/>
          </a:stretch>
        </p:blipFill>
        <p:spPr>
          <a:xfrm>
            <a:off x="4798060" y="3634105"/>
            <a:ext cx="2687955" cy="20269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2393"/>
          </a:xfrm>
        </p:spPr>
        <p:txBody>
          <a:bodyPr/>
          <a:lstStyle/>
          <a:p>
            <a:pPr hangingPunct="0">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岳阳中考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，小灯泡规格为</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W</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且不考虑灯丝电阻随温度变化，</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为滑动变阻器，最大阻值为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甲、乙是同种电表，电表有两种</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测量范围可供选择，电压表（</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测量范围分别为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和电流表（</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测量范围分别为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闭合开关，在保</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证电路安全的情况下，调节滑动变阻器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，两表示数均有变化且小</a:t>
            </a: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灯泡亮度发生改变</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当小灯泡正常发光时，甲、乙两表示数之比为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下列表述均正确且无遗漏的一组是（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甲、乙同为电流表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最小的电流为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0.24 A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，小灯泡的最小功率为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W</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796468" y="3351424"/>
            <a:ext cx="1511952" cy="556050"/>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2</a:t>
            </a:r>
            <a:r>
              <a:rPr lang="zh-CN" altLang="zh-CN" sz="2300" b="0">
                <a:solidFill>
                  <a:srgbClr val="000000"/>
                </a:solidFill>
                <a:cs typeface="Times New Roman" panose="02020603050405020304" pitchFamily="18" charset="0"/>
              </a:rPr>
              <a:t>题）</a:t>
            </a:r>
          </a:p>
        </p:txBody>
      </p:sp>
      <p:pic>
        <p:nvPicPr>
          <p:cNvPr id="8" name="kk413.jpg" descr="id:2147501136;FounderCES"/>
          <p:cNvPicPr/>
          <p:nvPr/>
        </p:nvPicPr>
        <p:blipFill>
          <a:blip r:embed="rId2"/>
          <a:stretch>
            <a:fillRect/>
          </a:stretch>
        </p:blipFill>
        <p:spPr>
          <a:xfrm>
            <a:off x="9119542" y="746120"/>
            <a:ext cx="2592288" cy="2553547"/>
          </a:xfrm>
          <a:prstGeom prst="rect">
            <a:avLst/>
          </a:prstGeom>
        </p:spPr>
      </p:pic>
      <p:sp>
        <p:nvSpPr>
          <p:cNvPr id="3" name="矩形 2"/>
          <p:cNvSpPr/>
          <p:nvPr/>
        </p:nvSpPr>
        <p:spPr>
          <a:xfrm>
            <a:off x="3186008" y="4500494"/>
            <a:ext cx="389850" cy="461665"/>
          </a:xfrm>
          <a:prstGeom prst="rect">
            <a:avLst/>
          </a:prstGeom>
        </p:spPr>
        <p:txBody>
          <a:bodyPr wrap="none">
            <a:spAutoFit/>
          </a:bodyPr>
          <a:lstStyle/>
          <a:p>
            <a:r>
              <a:rPr lang="en-US" altLang="zh-CN" sz="2300"/>
              <a:t>B</a:t>
            </a:r>
            <a:endParaRPr lang="zh-CN" altLang="en-US" sz="2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08573"/>
                <a:ext cx="11485848" cy="52287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小灯泡规格为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且不考虑灯丝电阻随温度</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可得，灯泡正常工作时的电流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P</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可得，灯泡的电阻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；若甲、乙都为电流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表，由题图可知，此时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、灯泡并联，因并联电路中各支路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互不影响，所以调节滑动变阻器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，灯泡的亮度不变，因此两表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不可能都为电流表，则甲、乙两表都为电压表，故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错误；由于甲、乙两表都为电压表，因此</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与灯泡串联，电压表甲测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两端的电压，电压表乙测灯泡和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两端的电压，由题可知此时灯泡正常发光，所以，此时灯泡两端的电压为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08573"/>
                <a:ext cx="11485848" cy="5228739"/>
              </a:xfrm>
              <a:blipFill rotWithShape="1">
                <a:blip r:embed="rId2"/>
                <a:stretch>
                  <a:fillRect l="-2" t="-4" r="1" b="-1815"/>
                </a:stretch>
              </a:blipFill>
            </p:spPr>
            <p:txBody>
              <a:bodyPr/>
              <a:lstStyle/>
              <a:p>
                <a:r>
                  <a:rPr lang="zh-CN" altLang="en-US">
                    <a:noFill/>
                  </a:rPr>
                  <a:t> </a:t>
                </a:r>
              </a:p>
            </p:txBody>
          </p:sp>
        </mc:Fallback>
      </mc:AlternateContent>
      <p:sp>
        <p:nvSpPr>
          <p:cNvPr id="3" name="矩形 2"/>
          <p:cNvSpPr/>
          <p:nvPr/>
        </p:nvSpPr>
        <p:spPr>
          <a:xfrm>
            <a:off x="9681908" y="3396287"/>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3.jpg" descr="id:2147501136;FounderCES"/>
          <p:cNvPicPr/>
          <p:nvPr/>
        </p:nvPicPr>
        <p:blipFill>
          <a:blip r:embed="rId3"/>
          <a:stretch>
            <a:fillRect/>
          </a:stretch>
        </p:blipFill>
        <p:spPr>
          <a:xfrm>
            <a:off x="9131274" y="1182368"/>
            <a:ext cx="2399144" cy="23632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90136"/>
                <a:ext cx="11485848" cy="254928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由串联电路的电压特点可知，电压表甲的示数为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，已知此时甲、乙两表示数之比为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，则电压表乙的示数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，由串联电路的电压特点可知，此时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890136"/>
                <a:ext cx="11485848" cy="2549288"/>
              </a:xfrm>
              <a:blipFill rotWithShape="1">
                <a:blip r:embed="rId2"/>
                <a:stretch>
                  <a:fillRect l="-2" t="-20" r="1" b="10"/>
                </a:stretch>
              </a:blipFill>
            </p:spPr>
            <p:txBody>
              <a:bodyPr/>
              <a:lstStyle/>
              <a:p>
                <a:r>
                  <a:rPr lang="zh-CN" altLang="en-US">
                    <a:noFill/>
                  </a:rPr>
                  <a:t> </a:t>
                </a:r>
              </a:p>
            </p:txBody>
          </p:sp>
        </mc:Fallback>
      </mc:AlternateContent>
      <p:sp>
        <p:nvSpPr>
          <p:cNvPr id="4" name="矩形 3"/>
          <p:cNvSpPr/>
          <p:nvPr/>
        </p:nvSpPr>
        <p:spPr>
          <a:xfrm>
            <a:off x="5519142" y="5590981"/>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5" name="kk413.jpg" descr="id:2147501136;FounderCES"/>
          <p:cNvPicPr/>
          <p:nvPr/>
        </p:nvPicPr>
        <p:blipFill>
          <a:blip r:embed="rId3"/>
          <a:stretch>
            <a:fillRect/>
          </a:stretch>
        </p:blipFill>
        <p:spPr>
          <a:xfrm>
            <a:off x="5159102" y="3574757"/>
            <a:ext cx="2088232" cy="20570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由欧姆定律可知，滑动变阻器接入电路的电阻最大时，电路中的电流最小，电压表乙的示数最大，因为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，所以灯泡与滑动变阻器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的总电阻大于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的总电阻，由串联电路的分压原理可知，灯泡与滑动变阻器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两端的总电压大于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两端的总电压，即电压表乙的示数始终大于电压表甲的示数，根据灯泡正常发光时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可知两电压表的测量范围均为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，所以电压表乙能达到最大示数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即灯泡和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两端的最大电压为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），由串联电路的电压特点可知，</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6021288"/>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3.jpg" descr="id:2147501136;FounderCES"/>
          <p:cNvPicPr/>
          <p:nvPr/>
        </p:nvPicPr>
        <p:blipFill>
          <a:blip r:embed="rId2"/>
          <a:stretch>
            <a:fillRect/>
          </a:stretch>
        </p:blipFill>
        <p:spPr>
          <a:xfrm>
            <a:off x="5087094" y="4005064"/>
            <a:ext cx="2088232" cy="205702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822650"/>
              </a:xfrm>
            </p:spPr>
            <p:txBody>
              <a:bodyPr/>
              <a:lstStyle/>
              <a:p>
                <a:pPr algn="dist" hangingPunct="0">
                  <a:lnSpc>
                    <a:spcPct val="110000"/>
                  </a:lnSpc>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两端的最小电压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，则电路中的最小电流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小</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en-US" altLang="zh-CN" b="0" i="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den>
                    </m:f>
                  </m:oMath>
                </a14:m>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，灯泡与滑动变阻器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的最大总电阻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乙大</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，则滑动变</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阻器接入电路的最大电阻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，符合题意，由串联电路的电流特点可知，通过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错误；灯泡的最小功率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小</m:t>
                        </m:r>
                      </m:sub>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bSup>
                  </m:oMath>
                </a14:m>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综上所述只有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822650"/>
              </a:xfrm>
              <a:blipFill rotWithShape="1">
                <a:blip r:embed="rId2"/>
                <a:stretch>
                  <a:fillRect l="-2" t="-16" r="1" b="15"/>
                </a:stretch>
              </a:blipFill>
            </p:spPr>
            <p:txBody>
              <a:bodyPr/>
              <a:lstStyle/>
              <a:p>
                <a:r>
                  <a:rPr lang="zh-CN" altLang="en-US">
                    <a:noFill/>
                  </a:rPr>
                  <a:t> </a:t>
                </a:r>
              </a:p>
            </p:txBody>
          </p:sp>
        </mc:Fallback>
      </mc:AlternateContent>
      <p:sp>
        <p:nvSpPr>
          <p:cNvPr id="3" name="矩形 2"/>
          <p:cNvSpPr/>
          <p:nvPr/>
        </p:nvSpPr>
        <p:spPr>
          <a:xfrm>
            <a:off x="5447134" y="5949280"/>
            <a:ext cx="1569660" cy="646331"/>
          </a:xfrm>
          <a:prstGeom prst="rect">
            <a:avLst/>
          </a:prstGeom>
        </p:spPr>
        <p:txBody>
          <a:bodyPr wrap="none">
            <a:spAutoFit/>
          </a:bodyPr>
          <a:lstStyle/>
          <a:p>
            <a:pPr lvl="0" algn="just" eaLnBrk="1">
              <a:lnSpc>
                <a:spcPct val="150000"/>
              </a:lnSpc>
              <a:spcBef>
                <a:spcPts val="0"/>
              </a:spcBef>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kk413.jpg" descr="id:2147501136;FounderCES"/>
          <p:cNvPicPr/>
          <p:nvPr/>
        </p:nvPicPr>
        <p:blipFill>
          <a:blip r:embed="rId3"/>
          <a:stretch>
            <a:fillRect/>
          </a:stretch>
        </p:blipFill>
        <p:spPr>
          <a:xfrm>
            <a:off x="5087094" y="3933056"/>
            <a:ext cx="2088232" cy="2057024"/>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6855</Words>
  <Application>Microsoft Office PowerPoint</Application>
  <PresentationFormat>自定义</PresentationFormat>
  <Paragraphs>220</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黑体</vt:lpstr>
      <vt:lpstr>楷体</vt:lpstr>
      <vt:lpstr>宋体</vt:lpstr>
      <vt:lpstr>微软雅黑</vt:lpstr>
      <vt:lpstr>Arial</vt:lpstr>
      <vt:lpstr>Calibri</vt:lpstr>
      <vt:lpstr>Cambria Math</vt:lpstr>
      <vt:lpstr>Times New Roman</vt:lpstr>
      <vt:lpstr>Trebuchet MS</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581</cp:revision>
  <dcterms:created xsi:type="dcterms:W3CDTF">2020-11-06T05:24:00Z</dcterms:created>
  <dcterms:modified xsi:type="dcterms:W3CDTF">2025-09-17T08:27:08Z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EA3B8A60BD7C4F968BED400045045906_12</vt:lpwstr>
  </property>
</Properties>
</file>